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  <p:sldMasterId id="2147483816" r:id="rId13"/>
    <p:sldMasterId id="2147483828" r:id="rId14"/>
    <p:sldMasterId id="2147483840" r:id="rId15"/>
    <p:sldMasterId id="2147483852" r:id="rId16"/>
    <p:sldMasterId id="2147483864" r:id="rId17"/>
    <p:sldMasterId id="2147483876" r:id="rId18"/>
  </p:sldMasterIdLst>
  <p:notesMasterIdLst>
    <p:notesMasterId r:id="rId43"/>
  </p:notesMasterIdLst>
  <p:handoutMasterIdLst>
    <p:handoutMasterId r:id="rId44"/>
  </p:handoutMasterIdLst>
  <p:sldIdLst>
    <p:sldId id="257" r:id="rId19"/>
    <p:sldId id="259" r:id="rId20"/>
    <p:sldId id="260" r:id="rId21"/>
    <p:sldId id="282" r:id="rId22"/>
    <p:sldId id="262" r:id="rId23"/>
    <p:sldId id="263" r:id="rId24"/>
    <p:sldId id="261" r:id="rId25"/>
    <p:sldId id="264" r:id="rId26"/>
    <p:sldId id="265" r:id="rId27"/>
    <p:sldId id="266" r:id="rId28"/>
    <p:sldId id="267" r:id="rId29"/>
    <p:sldId id="268" r:id="rId30"/>
    <p:sldId id="269" r:id="rId31"/>
    <p:sldId id="280" r:id="rId32"/>
    <p:sldId id="281" r:id="rId33"/>
    <p:sldId id="270" r:id="rId34"/>
    <p:sldId id="271" r:id="rId35"/>
    <p:sldId id="272" r:id="rId36"/>
    <p:sldId id="273" r:id="rId37"/>
    <p:sldId id="274" r:id="rId38"/>
    <p:sldId id="275" r:id="rId39"/>
    <p:sldId id="278" r:id="rId40"/>
    <p:sldId id="279" r:id="rId41"/>
    <p:sldId id="283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336" autoAdjust="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88C68-1A8A-452C-99D2-F1AA56DC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15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3F44F-8E57-4ED8-8BB7-B0B8AEC82698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97A1E-D31A-420F-A532-CE3142406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70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8AB9E4-7BA0-41F6-9529-FEAC8AEFE4B5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758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685E0D-BDD3-4796-9524-F40A01C6BED8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751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AD3EC-7D1D-40C6-839D-00676F0623A0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771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61C57C-727D-4BA2-BCB0-67572B7FED35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812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4B2110-E0CE-4B69-AAF9-898AC2459687}" type="slidenum">
              <a:rPr lang="en-US"/>
              <a:pPr/>
              <a:t>14</a:t>
            </a:fld>
            <a:endParaRPr lang="en-US"/>
          </a:p>
        </p:txBody>
      </p:sp>
      <p:sp>
        <p:nvSpPr>
          <p:cNvPr id="5099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65C844-C4C5-40E9-B866-472F84249BC9}" type="slidenum">
              <a:rPr lang="en-US"/>
              <a:pPr/>
              <a:t>15</a:t>
            </a:fld>
            <a:endParaRPr lang="en-US"/>
          </a:p>
        </p:txBody>
      </p:sp>
      <p:sp>
        <p:nvSpPr>
          <p:cNvPr id="4956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37E82C-9CA1-4ABC-B79B-BC11B2674E1D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976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18B23-F450-4A0A-BE9A-E8532B2FFA1B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997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CDE0AA-AEEB-4B21-9ABA-E530E5E46AE0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058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EA651-79CF-433C-A2D8-E9FB05874315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079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B5E093-BB20-4646-A262-0E087FF38163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608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BB65E-0B31-49D0-AC35-3AF10BF3761E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778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4E471-B1F6-4FF2-B7FA-C8F92BA7D3F3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669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E0FD83-1EAE-4AB8-ADF7-1DEBE9967104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167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7F6624-4D5B-428E-8394-CD792D297D6B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942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C42FD0-0B8D-4942-88A7-5473D6A49CB0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044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C46540-56D5-4071-92D1-32656894C2AC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106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F18D9A-8B86-48D4-9594-F6149165B472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188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0904A3-9A4F-402F-953E-AB892F0218E0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29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For example, a transgenic rice plant has been developed that produces yellow grains containing beta-carotene.</a:t>
            </a:r>
          </a:p>
          <a:p>
            <a:pPr lvl="1"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Humans use beta-carotene to make vitamin A.</a:t>
            </a:r>
          </a:p>
          <a:p>
            <a:pPr lvl="1">
              <a:buClr>
                <a:srgbClr val="339933"/>
              </a:buClr>
            </a:pPr>
            <a:r>
              <a:rPr lang="en-US">
                <a:solidFill>
                  <a:srgbClr val="000000"/>
                </a:solidFill>
              </a:rPr>
              <a:t>Currently, 70% of children 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under the age of 5 in 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Southeast Asia are deficient 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in vitamin A, leading to 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vision impairment and 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increased disease rates.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8998E5-6A3E-4534-9DE0-718D0214A1CE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55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03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0C0992-3505-4445-9C83-19DCE9ED8DA4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998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38846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A7668-FB5E-4027-86C2-7D802F9608E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73291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C9ACC-2D45-4494-8E71-15FF63E2F1D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6810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5A150-9457-4BEF-8F88-6701CF7BB68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42725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FE4C59-D68C-476C-90E6-40DB252659A9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43255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78CDF-A167-4FEB-AE31-1A29B55CE15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80843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A114F2-3E31-48A5-A8D3-7BAA9C7BB26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0647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18E0F9-28A2-452F-8C80-B544CEB3B80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9196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E1B2FC-EFD5-4F57-90CE-E80D87F4168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34495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FFD768-C229-4CB2-889B-9B880162AABF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5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CD15AF-7D67-46F0-9A7A-038D889CABF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03695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04B85A-9A84-4ECE-88D3-EA123DD937D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53728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83596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A7668-FB5E-4027-86C2-7D802F9608E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1600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C9ACC-2D45-4494-8E71-15FF63E2F1D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4039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5A150-9457-4BEF-8F88-6701CF7BB68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54512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FE4C59-D68C-476C-90E6-40DB252659A9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4746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78CDF-A167-4FEB-AE31-1A29B55CE15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26943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A114F2-3E31-48A5-A8D3-7BAA9C7BB26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20478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18E0F9-28A2-452F-8C80-B544CEB3B80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0110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E1B2FC-EFD5-4F57-90CE-E80D87F4168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270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17235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FFD768-C229-4CB2-889B-9B880162AABF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35812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04B85A-9A84-4ECE-88D3-EA123DD937D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76921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16821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A7668-FB5E-4027-86C2-7D802F9608E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22468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C9ACC-2D45-4494-8E71-15FF63E2F1D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75440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5A150-9457-4BEF-8F88-6701CF7BB68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40887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FE4C59-D68C-476C-90E6-40DB252659A9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87957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78CDF-A167-4FEB-AE31-1A29B55CE15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9415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A114F2-3E31-48A5-A8D3-7BAA9C7BB26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38368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18E0F9-28A2-452F-8C80-B544CEB3B80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326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177A77-CA69-41B4-8325-E68CE5021A3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79274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E1B2FC-EFD5-4F57-90CE-E80D87F4168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3522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FFD768-C229-4CB2-889B-9B880162AABF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87760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04B85A-9A84-4ECE-88D3-EA123DD937D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42733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22465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A7668-FB5E-4027-86C2-7D802F9608E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71076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C9ACC-2D45-4494-8E71-15FF63E2F1D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79762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5A150-9457-4BEF-8F88-6701CF7BB68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3484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FE4C59-D68C-476C-90E6-40DB252659A9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29873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78CDF-A167-4FEB-AE31-1A29B55CE15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01029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A114F2-3E31-48A5-A8D3-7BAA9C7BB26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607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9C780-CB80-48FF-9335-A64EE9DEC80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458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18E0F9-28A2-452F-8C80-B544CEB3B80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5220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E1B2FC-EFD5-4F57-90CE-E80D87F4168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09225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FFD768-C229-4CB2-889B-9B880162AABF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25308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04B85A-9A84-4ECE-88D3-EA123DD937D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64863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68372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A7668-FB5E-4027-86C2-7D802F9608E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08951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C9ACC-2D45-4494-8E71-15FF63E2F1D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93306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5A150-9457-4BEF-8F88-6701CF7BB68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5517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FE4C59-D68C-476C-90E6-40DB252659A9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40029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78CDF-A167-4FEB-AE31-1A29B55CE15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80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427F96-A1E9-401F-A6B4-8769E41B7AF7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3247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A114F2-3E31-48A5-A8D3-7BAA9C7BB26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48234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18E0F9-28A2-452F-8C80-B544CEB3B80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32752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E1B2FC-EFD5-4F57-90CE-E80D87F4168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59783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FFD768-C229-4CB2-889B-9B880162AABF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5095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04B85A-9A84-4ECE-88D3-EA123DD937D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72730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16196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A7668-FB5E-4027-86C2-7D802F9608E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93881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C9ACC-2D45-4494-8E71-15FF63E2F1D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2088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5A150-9457-4BEF-8F88-6701CF7BB68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65859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FE4C59-D68C-476C-90E6-40DB252659A9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114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74913-783A-4C1B-9AA1-8FDF98CD237D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61009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78CDF-A167-4FEB-AE31-1A29B55CE15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66569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A114F2-3E31-48A5-A8D3-7BAA9C7BB26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74257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18E0F9-28A2-452F-8C80-B544CEB3B80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95143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E1B2FC-EFD5-4F57-90CE-E80D87F4168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686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FFD768-C229-4CB2-889B-9B880162AABF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1997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04B85A-9A84-4ECE-88D3-EA123DD937D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96339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37031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A7668-FB5E-4027-86C2-7D802F9608E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17869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C9ACC-2D45-4494-8E71-15FF63E2F1D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156849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5A150-9457-4BEF-8F88-6701CF7BB68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814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B94991-0DEC-4BE4-9FBA-F59FA576986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0210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FE4C59-D68C-476C-90E6-40DB252659A9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09069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78CDF-A167-4FEB-AE31-1A29B55CE15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62110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A114F2-3E31-48A5-A8D3-7BAA9C7BB26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19166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18E0F9-28A2-452F-8C80-B544CEB3B80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37196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E1B2FC-EFD5-4F57-90CE-E80D87F4168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29954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FFD768-C229-4CB2-889B-9B880162AABF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68656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04B85A-9A84-4ECE-88D3-EA123DD937D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10366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83733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A7668-FB5E-4027-86C2-7D802F9608E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327801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C9ACC-2D45-4494-8E71-15FF63E2F1D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256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30D2F-D72B-49C9-AA86-6ECDC8D63AB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10461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5A150-9457-4BEF-8F88-6701CF7BB68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93276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FE4C59-D68C-476C-90E6-40DB252659A9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28690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78CDF-A167-4FEB-AE31-1A29B55CE15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35175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A114F2-3E31-48A5-A8D3-7BAA9C7BB26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26127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18E0F9-28A2-452F-8C80-B544CEB3B80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6710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E1B2FC-EFD5-4F57-90CE-E80D87F4168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082934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FFD768-C229-4CB2-889B-9B880162AABF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419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04B85A-9A84-4ECE-88D3-EA123DD937D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8669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37144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7A7668-FB5E-4027-86C2-7D802F9608E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702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4EAC5F-79C7-4585-AC1E-E81728D46F4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22670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AC9ACC-2D45-4494-8E71-15FF63E2F1D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16991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55A150-9457-4BEF-8F88-6701CF7BB68E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64271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FE4C59-D68C-476C-90E6-40DB252659A9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0116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678CDF-A167-4FEB-AE31-1A29B55CE156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56239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A114F2-3E31-48A5-A8D3-7BAA9C7BB26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04469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18E0F9-28A2-452F-8C80-B544CEB3B80A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3920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E1B2FC-EFD5-4F57-90CE-E80D87F4168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67573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FFD768-C229-4CB2-889B-9B880162AABF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3509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704B85A-9A84-4ECE-88D3-EA123DD937DC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49265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76063-9414-46EE-874D-453D1613B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4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177A77-CA69-41B4-8325-E68CE5021A3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950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8B9B23-CA19-42F0-9823-D382EC918AB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005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0C0992-3505-4445-9C83-19DCE9ED8DA4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1609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CD15AF-7D67-46F0-9A7A-038D889CABF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3628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8261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177A77-CA69-41B4-8325-E68CE5021A3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1940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9C780-CB80-48FF-9335-A64EE9DEC80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985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427F96-A1E9-401F-A6B4-8769E41B7AF7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24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74913-783A-4C1B-9AA1-8FDF98CD237D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425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B94991-0DEC-4BE4-9FBA-F59FA576986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5558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30D2F-D72B-49C9-AA86-6ECDC8D63AB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250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9C780-CB80-48FF-9335-A64EE9DEC80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801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4EAC5F-79C7-4585-AC1E-E81728D46F4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682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8B9B23-CA19-42F0-9823-D382EC918AB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885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0C0992-3505-4445-9C83-19DCE9ED8DA4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5555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CD15AF-7D67-46F0-9A7A-038D889CABF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0123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2996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177A77-CA69-41B4-8325-E68CE5021A3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063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9C780-CB80-48FF-9335-A64EE9DEC80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7604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427F96-A1E9-401F-A6B4-8769E41B7AF7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904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74913-783A-4C1B-9AA1-8FDF98CD237D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5892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B94991-0DEC-4BE4-9FBA-F59FA576986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807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427F96-A1E9-401F-A6B4-8769E41B7AF7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2930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30D2F-D72B-49C9-AA86-6ECDC8D63AB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6310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4EAC5F-79C7-4585-AC1E-E81728D46F4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221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8B9B23-CA19-42F0-9823-D382EC918AB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401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0C0992-3505-4445-9C83-19DCE9ED8DA4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1050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CD15AF-7D67-46F0-9A7A-038D889CABF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394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7855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177A77-CA69-41B4-8325-E68CE5021A3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2094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9C780-CB80-48FF-9335-A64EE9DEC80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2712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427F96-A1E9-401F-A6B4-8769E41B7AF7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0328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74913-783A-4C1B-9AA1-8FDF98CD237D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791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74913-783A-4C1B-9AA1-8FDF98CD237D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1417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B94991-0DEC-4BE4-9FBA-F59FA576986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676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30D2F-D72B-49C9-AA86-6ECDC8D63AB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4813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4EAC5F-79C7-4585-AC1E-E81728D46F4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6296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8B9B23-CA19-42F0-9823-D382EC918AB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3412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0C0992-3505-4445-9C83-19DCE9ED8DA4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5928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CD15AF-7D67-46F0-9A7A-038D889CABF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6502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2079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177A77-CA69-41B4-8325-E68CE5021A3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952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9C780-CB80-48FF-9335-A64EE9DEC80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288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427F96-A1E9-401F-A6B4-8769E41B7AF7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36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B94991-0DEC-4BE4-9FBA-F59FA576986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360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74913-783A-4C1B-9AA1-8FDF98CD237D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500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B94991-0DEC-4BE4-9FBA-F59FA576986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3158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30D2F-D72B-49C9-AA86-6ECDC8D63AB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776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4EAC5F-79C7-4585-AC1E-E81728D46F4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620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8B9B23-CA19-42F0-9823-D382EC918AB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160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0C0992-3505-4445-9C83-19DCE9ED8DA4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1646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CD15AF-7D67-46F0-9A7A-038D889CABF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0559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3231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177A77-CA69-41B4-8325-E68CE5021A3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17281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9C780-CB80-48FF-9335-A64EE9DEC80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444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30D2F-D72B-49C9-AA86-6ECDC8D63AB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2336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427F96-A1E9-401F-A6B4-8769E41B7AF7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0003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74913-783A-4C1B-9AA1-8FDF98CD237D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807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B94991-0DEC-4BE4-9FBA-F59FA576986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9490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30D2F-D72B-49C9-AA86-6ECDC8D63AB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3314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4EAC5F-79C7-4585-AC1E-E81728D46F4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22981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8B9B23-CA19-42F0-9823-D382EC918AB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98320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0C0992-3505-4445-9C83-19DCE9ED8DA4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82617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CD15AF-7D67-46F0-9A7A-038D889CABF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20681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29597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177A77-CA69-41B4-8325-E68CE5021A3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996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4EAC5F-79C7-4585-AC1E-E81728D46F4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953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9C780-CB80-48FF-9335-A64EE9DEC80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1836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427F96-A1E9-401F-A6B4-8769E41B7AF7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61470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74913-783A-4C1B-9AA1-8FDF98CD237D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613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B94991-0DEC-4BE4-9FBA-F59FA576986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1328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30D2F-D72B-49C9-AA86-6ECDC8D63AB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25358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4EAC5F-79C7-4585-AC1E-E81728D46F4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54793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8B9B23-CA19-42F0-9823-D382EC918AB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48349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0C0992-3505-4445-9C83-19DCE9ED8DA4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720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CD15AF-7D67-46F0-9A7A-038D889CABF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14570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84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40458C"/>
              </a:solidFill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85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8B9B23-CA19-42F0-9823-D382EC918AB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83982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177A77-CA69-41B4-8325-E68CE5021A3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99585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9C780-CB80-48FF-9335-A64EE9DEC80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88350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427F96-A1E9-401F-A6B4-8769E41B7AF7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74173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74913-783A-4C1B-9AA1-8FDF98CD237D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30639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B94991-0DEC-4BE4-9FBA-F59FA5769868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95939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F30D2F-D72B-49C9-AA86-6ECDC8D63AB5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29573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4EAC5F-79C7-4585-AC1E-E81728D46F4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97208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8B9B23-CA19-42F0-9823-D382EC918AB1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99446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0C0992-3505-4445-9C83-19DCE9ED8DA4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00896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CD15AF-7D67-46F0-9A7A-038D889CABF2}" type="slidenum">
              <a:rPr lang="en-US">
                <a:solidFill>
                  <a:srgbClr val="40458C"/>
                </a:solidFill>
              </a:rPr>
              <a:pPr/>
              <a:t>‹#›</a:t>
            </a:fld>
            <a:endParaRPr lang="en-US">
              <a:solidFill>
                <a:srgbClr val="6F89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72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D1C63E-AE1C-41B4-ADE5-49FD90C78F1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5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9184EB-AAF1-43DB-A558-7F9D6E18226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39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9184EB-AAF1-43DB-A558-7F9D6E18226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74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9184EB-AAF1-43DB-A558-7F9D6E18226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76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9184EB-AAF1-43DB-A558-7F9D6E18226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9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9184EB-AAF1-43DB-A558-7F9D6E18226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18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9184EB-AAF1-43DB-A558-7F9D6E18226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26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9184EB-AAF1-43DB-A558-7F9D6E18226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1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9184EB-AAF1-43DB-A558-7F9D6E18226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68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9184EB-AAF1-43DB-A558-7F9D6E18226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20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D1C63E-AE1C-41B4-ADE5-49FD90C78F1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047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D1C63E-AE1C-41B4-ADE5-49FD90C78F1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01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D1C63E-AE1C-41B4-ADE5-49FD90C78F1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581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D1C63E-AE1C-41B4-ADE5-49FD90C78F1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90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D1C63E-AE1C-41B4-ADE5-49FD90C78F1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092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D1C63E-AE1C-41B4-ADE5-49FD90C78F1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0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D1C63E-AE1C-41B4-ADE5-49FD90C78F1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69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D1C63E-AE1C-41B4-ADE5-49FD90C78F15}" type="slidenum">
              <a:rPr lang="en-US">
                <a:solidFill>
                  <a:srgbClr val="40458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6F89F7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40458C"/>
                </a:solidFill>
              </a:rPr>
              <a:t>AP Biology</a:t>
            </a:r>
            <a:endParaRPr lang="en-US" sz="2400">
              <a:solidFill>
                <a:srgbClr val="40458C"/>
              </a:solidFill>
              <a:latin typeface="Times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725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pitchFamily="84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84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84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pitchFamily="84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84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0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2.xml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3.xml"/><Relationship Id="rId5" Type="http://schemas.openxmlformats.org/officeDocument/2006/relationships/audio" Target="../media/audio3.bin"/><Relationship Id="rId4" Type="http://schemas.openxmlformats.org/officeDocument/2006/relationships/audio" Target="../media/audio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5.xml"/><Relationship Id="rId4" Type="http://schemas.openxmlformats.org/officeDocument/2006/relationships/audio" Target="../media/audio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6.xml"/><Relationship Id="rId5" Type="http://schemas.openxmlformats.org/officeDocument/2006/relationships/image" Target="../media/image25.jpeg"/><Relationship Id="rId4" Type="http://schemas.openxmlformats.org/officeDocument/2006/relationships/audio" Target="../media/audio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7.xml"/><Relationship Id="rId4" Type="http://schemas.openxmlformats.org/officeDocument/2006/relationships/audio" Target="../media/audio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8.xml"/><Relationship Id="rId6" Type="http://schemas.openxmlformats.org/officeDocument/2006/relationships/image" Target="../media/image10.wmf"/><Relationship Id="rId5" Type="http://schemas.openxmlformats.org/officeDocument/2006/relationships/image" Target="../media/image26.png"/><Relationship Id="rId4" Type="http://schemas.openxmlformats.org/officeDocument/2006/relationships/audio" Target="../media/audio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28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9.xml"/><Relationship Id="rId6" Type="http://schemas.openxmlformats.org/officeDocument/2006/relationships/image" Target="../media/image10.wmf"/><Relationship Id="rId5" Type="http://schemas.openxmlformats.org/officeDocument/2006/relationships/image" Target="../media/image27.wmf"/><Relationship Id="rId4" Type="http://schemas.openxmlformats.org/officeDocument/2006/relationships/audio" Target="../media/audio5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audio" Target="../media/audio3.bin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Relationship Id="rId6" Type="http://schemas.openxmlformats.org/officeDocument/2006/relationships/audio" Target="../media/audio5.bin"/><Relationship Id="rId5" Type="http://schemas.openxmlformats.org/officeDocument/2006/relationships/audio" Target="../media/audio2.bin"/><Relationship Id="rId4" Type="http://schemas.openxmlformats.org/officeDocument/2006/relationships/audio" Target="../media/audio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audio" Target="../media/audio3.bin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1.wmf"/><Relationship Id="rId5" Type="http://schemas.openxmlformats.org/officeDocument/2006/relationships/audio" Target="../media/audio6.bin"/><Relationship Id="rId10" Type="http://schemas.openxmlformats.org/officeDocument/2006/relationships/image" Target="../media/image15.wmf"/><Relationship Id="rId4" Type="http://schemas.openxmlformats.org/officeDocument/2006/relationships/audio" Target="../media/audio1.bin"/><Relationship Id="rId9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9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6934200" y="6264275"/>
            <a:ext cx="1524000" cy="457200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40458C"/>
                </a:solidFill>
              </a:rPr>
              <a:t>2007-2008</a:t>
            </a:r>
            <a:endParaRPr lang="en-US" b="0">
              <a:solidFill>
                <a:srgbClr val="40458C"/>
              </a:solidFill>
            </a:endParaRPr>
          </a:p>
        </p:txBody>
      </p:sp>
      <p:pic>
        <p:nvPicPr>
          <p:cNvPr id="3747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1000"/>
            <a:ext cx="36576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47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82"/>
          <a:stretch>
            <a:fillRect/>
          </a:stretch>
        </p:blipFill>
        <p:spPr bwMode="auto">
          <a:xfrm>
            <a:off x="228600" y="4495800"/>
            <a:ext cx="3581400" cy="217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4787" name="Picture 3" descr="f16-07_gel_electroph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50" t="2251" r="6750" b="55499"/>
          <a:stretch>
            <a:fillRect/>
          </a:stretch>
        </p:blipFill>
        <p:spPr bwMode="auto">
          <a:xfrm>
            <a:off x="228600" y="457200"/>
            <a:ext cx="3048000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47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52600" y="2743200"/>
            <a:ext cx="5181600" cy="914400"/>
          </a:xfrm>
        </p:spPr>
        <p:txBody>
          <a:bodyPr/>
          <a:lstStyle/>
          <a:p>
            <a:pPr algn="ctr"/>
            <a:r>
              <a:rPr lang="en-US"/>
              <a:t>Biotechnology</a:t>
            </a:r>
          </a:p>
        </p:txBody>
      </p:sp>
      <p:pic>
        <p:nvPicPr>
          <p:cNvPr id="37479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3695700"/>
            <a:ext cx="3124200" cy="30527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820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301038" cy="693738"/>
          </a:xfrm>
        </p:spPr>
        <p:txBody>
          <a:bodyPr/>
          <a:lstStyle/>
          <a:p>
            <a:r>
              <a:rPr lang="en-US"/>
              <a:t>Green with envy??</a:t>
            </a:r>
          </a:p>
        </p:txBody>
      </p:sp>
      <p:pic>
        <p:nvPicPr>
          <p:cNvPr id="65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1344613"/>
            <a:ext cx="4064000" cy="2743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5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335463"/>
            <a:ext cx="3467100" cy="2082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5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1747838"/>
            <a:ext cx="3055938" cy="46656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5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4342" name="Rectangle 6"/>
          <p:cNvSpPr>
            <a:spLocks noChangeArrowheads="1"/>
          </p:cNvSpPr>
          <p:nvPr/>
        </p:nvSpPr>
        <p:spPr bwMode="auto">
          <a:xfrm>
            <a:off x="4770438" y="1212850"/>
            <a:ext cx="26987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rgbClr val="0F116A"/>
                </a:solidFill>
              </a:rPr>
              <a:t>Jelly fish “GFP”</a:t>
            </a:r>
          </a:p>
        </p:txBody>
      </p:sp>
      <p:sp>
        <p:nvSpPr>
          <p:cNvPr id="654343" name="Rectangle 7"/>
          <p:cNvSpPr>
            <a:spLocks noChangeArrowheads="1"/>
          </p:cNvSpPr>
          <p:nvPr/>
        </p:nvSpPr>
        <p:spPr bwMode="auto">
          <a:xfrm>
            <a:off x="3665538" y="6369050"/>
            <a:ext cx="4075112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b="1">
                <a:solidFill>
                  <a:srgbClr val="0F116A"/>
                </a:solidFill>
              </a:rPr>
              <a:t>Transformed vertebrates</a:t>
            </a:r>
          </a:p>
        </p:txBody>
      </p:sp>
    </p:spTree>
    <p:extLst>
      <p:ext uri="{BB962C8B-B14F-4D97-AF65-F5344CB8AC3E}">
        <p14:creationId xmlns:p14="http://schemas.microsoft.com/office/powerpoint/2010/main" val="10854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305800" cy="762000"/>
          </a:xfrm>
        </p:spPr>
        <p:txBody>
          <a:bodyPr/>
          <a:lstStyle/>
          <a:p>
            <a:r>
              <a:rPr lang="en-US"/>
              <a:t>Many uses of restriction enzymes…</a:t>
            </a:r>
          </a:p>
        </p:txBody>
      </p:sp>
      <p:sp>
        <p:nvSpPr>
          <p:cNvPr id="4741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5181600"/>
          </a:xfrm>
        </p:spPr>
        <p:txBody>
          <a:bodyPr/>
          <a:lstStyle/>
          <a:p>
            <a:r>
              <a:rPr lang="en-US"/>
              <a:t>Now that we can cut DNA with restriction enzymes…</a:t>
            </a:r>
          </a:p>
          <a:p>
            <a:pPr lvl="1"/>
            <a:r>
              <a:rPr lang="en-US"/>
              <a:t>we can cut up DNA from different people… or different organisms… </a:t>
            </a:r>
            <a:br>
              <a:rPr lang="en-US"/>
            </a:br>
            <a:r>
              <a:rPr lang="en-US"/>
              <a:t>and </a:t>
            </a:r>
            <a:r>
              <a:rPr lang="en-US" u="sng">
                <a:solidFill>
                  <a:srgbClr val="0F116A"/>
                </a:solidFill>
              </a:rPr>
              <a:t>compare it</a:t>
            </a:r>
            <a:endParaRPr lang="en-US" u="sng">
              <a:solidFill>
                <a:schemeClr val="tx2"/>
              </a:solidFill>
            </a:endParaRPr>
          </a:p>
          <a:p>
            <a:pPr lvl="1"/>
            <a:r>
              <a:rPr lang="en-US"/>
              <a:t>why?</a:t>
            </a:r>
          </a:p>
          <a:p>
            <a:pPr lvl="2"/>
            <a:r>
              <a:rPr lang="en-US"/>
              <a:t>forensics</a:t>
            </a:r>
          </a:p>
          <a:p>
            <a:pPr lvl="2"/>
            <a:r>
              <a:rPr lang="en-US"/>
              <a:t>medical diagnostics</a:t>
            </a:r>
          </a:p>
          <a:p>
            <a:pPr lvl="2"/>
            <a:r>
              <a:rPr lang="en-US"/>
              <a:t>paternity</a:t>
            </a:r>
          </a:p>
          <a:p>
            <a:pPr lvl="2"/>
            <a:r>
              <a:rPr lang="en-US"/>
              <a:t>evolutionary relationships </a:t>
            </a:r>
          </a:p>
          <a:p>
            <a:pPr lvl="2"/>
            <a:r>
              <a:rPr lang="en-US"/>
              <a:t>and more…</a:t>
            </a:r>
          </a:p>
        </p:txBody>
      </p:sp>
      <p:pic>
        <p:nvPicPr>
          <p:cNvPr id="474116" name="Picture 4" descr="203076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800000">
            <a:off x="7169150" y="3810000"/>
            <a:ext cx="1974850" cy="137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4117" name="Picture 5" descr="211895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629400" y="3810000"/>
            <a:ext cx="1371600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8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cut up DNA</a:t>
            </a:r>
          </a:p>
        </p:txBody>
      </p:sp>
      <p:sp>
        <p:nvSpPr>
          <p:cNvPr id="4761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4738688"/>
          </a:xfrm>
        </p:spPr>
        <p:txBody>
          <a:bodyPr/>
          <a:lstStyle/>
          <a:p>
            <a:r>
              <a:rPr lang="en-US"/>
              <a:t>How do we compare DNA fragments?</a:t>
            </a:r>
          </a:p>
          <a:p>
            <a:pPr lvl="1"/>
            <a:r>
              <a:rPr lang="en-US" u="sng"/>
              <a:t>separate fragments by size</a:t>
            </a:r>
            <a:endParaRPr lang="en-US"/>
          </a:p>
          <a:p>
            <a:r>
              <a:rPr lang="en-US"/>
              <a:t>How do we separate DNA fragments?</a:t>
            </a:r>
          </a:p>
          <a:p>
            <a:pPr lvl="1"/>
            <a:r>
              <a:rPr lang="en-US"/>
              <a:t>run it through a gelatin</a:t>
            </a:r>
          </a:p>
          <a:p>
            <a:pPr lvl="2"/>
            <a:r>
              <a:rPr lang="en-US"/>
              <a:t>agarose</a:t>
            </a:r>
          </a:p>
          <a:p>
            <a:pPr lvl="2"/>
            <a:r>
              <a:rPr lang="en-US"/>
              <a:t>made from algae </a:t>
            </a:r>
          </a:p>
          <a:p>
            <a:pPr lvl="1"/>
            <a:r>
              <a:rPr lang="en-US" u="sng">
                <a:solidFill>
                  <a:srgbClr val="CC0000"/>
                </a:solidFill>
              </a:rPr>
              <a:t>gel electrophoresis</a:t>
            </a:r>
            <a:endParaRPr lang="en-US"/>
          </a:p>
        </p:txBody>
      </p:sp>
      <p:pic>
        <p:nvPicPr>
          <p:cNvPr id="4761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48000"/>
            <a:ext cx="278447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6165" name="Picture 5" descr="penguin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562600"/>
            <a:ext cx="12747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6166" name="AutoShape 6"/>
          <p:cNvSpPr>
            <a:spLocks noChangeArrowheads="1"/>
          </p:cNvSpPr>
          <p:nvPr/>
        </p:nvSpPr>
        <p:spPr bwMode="auto">
          <a:xfrm flipH="1">
            <a:off x="2027238" y="5400675"/>
            <a:ext cx="3278187" cy="1162050"/>
          </a:xfrm>
          <a:prstGeom prst="wedgeEllipseCallout">
            <a:avLst>
              <a:gd name="adj1" fmla="val 80264"/>
              <a:gd name="adj2" fmla="val -8060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DNA jello??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Can’t we just add those</a:t>
            </a:r>
            <a:br>
              <a:rPr lang="en-US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</a:br>
            <a:r>
              <a:rPr lang="en-US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little marshmallows? </a:t>
            </a:r>
          </a:p>
        </p:txBody>
      </p:sp>
    </p:spTree>
    <p:extLst>
      <p:ext uri="{BB962C8B-B14F-4D97-AF65-F5344CB8AC3E}">
        <p14:creationId xmlns:p14="http://schemas.microsoft.com/office/powerpoint/2010/main" val="50728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077200" cy="3352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DNA moves in an electrical field…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DNA is negatively charged</a:t>
            </a:r>
            <a:endParaRPr lang="en-US" dirty="0"/>
          </a:p>
          <a:p>
            <a:pPr marL="1085850" lvl="2">
              <a:lnSpc>
                <a:spcPct val="110000"/>
              </a:lnSpc>
            </a:pPr>
            <a:r>
              <a:rPr lang="en-US" dirty="0"/>
              <a:t>size of DNA fragment affects how far it travels</a:t>
            </a:r>
            <a:endParaRPr lang="en-US" dirty="0">
              <a:solidFill>
                <a:srgbClr val="CC0000"/>
              </a:solidFill>
            </a:endParaRPr>
          </a:p>
          <a:p>
            <a:pPr marL="1428750" lvl="3">
              <a:lnSpc>
                <a:spcPct val="110000"/>
              </a:lnSpc>
            </a:pPr>
            <a:r>
              <a:rPr lang="en-US" sz="2400" dirty="0"/>
              <a:t>small pieces travel farther</a:t>
            </a:r>
          </a:p>
          <a:p>
            <a:pPr marL="1428750" lvl="3">
              <a:lnSpc>
                <a:spcPct val="110000"/>
              </a:lnSpc>
            </a:pPr>
            <a:r>
              <a:rPr lang="en-US" sz="2400" dirty="0"/>
              <a:t>large pieces travel slower &amp; lag behind</a:t>
            </a: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Gel electrophoresis</a:t>
            </a:r>
          </a:p>
        </p:txBody>
      </p:sp>
      <p:sp>
        <p:nvSpPr>
          <p:cNvPr id="480260" name="Rectangle 4"/>
          <p:cNvSpPr>
            <a:spLocks noChangeArrowheads="1"/>
          </p:cNvSpPr>
          <p:nvPr/>
        </p:nvSpPr>
        <p:spPr bwMode="auto">
          <a:xfrm>
            <a:off x="1376363" y="5846763"/>
            <a:ext cx="1828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61" name="Freeform 5"/>
          <p:cNvSpPr>
            <a:spLocks/>
          </p:cNvSpPr>
          <p:nvPr/>
        </p:nvSpPr>
        <p:spPr bwMode="auto">
          <a:xfrm>
            <a:off x="1262063" y="4703763"/>
            <a:ext cx="793750" cy="842962"/>
          </a:xfrm>
          <a:custGeom>
            <a:avLst/>
            <a:gdLst>
              <a:gd name="T0" fmla="*/ 2 w 500"/>
              <a:gd name="T1" fmla="*/ 0 h 531"/>
              <a:gd name="T2" fmla="*/ 10 w 500"/>
              <a:gd name="T3" fmla="*/ 98 h 531"/>
              <a:gd name="T4" fmla="*/ 149 w 500"/>
              <a:gd name="T5" fmla="*/ 229 h 531"/>
              <a:gd name="T6" fmla="*/ 222 w 500"/>
              <a:gd name="T7" fmla="*/ 311 h 531"/>
              <a:gd name="T8" fmla="*/ 296 w 500"/>
              <a:gd name="T9" fmla="*/ 466 h 531"/>
              <a:gd name="T10" fmla="*/ 427 w 500"/>
              <a:gd name="T11" fmla="*/ 498 h 531"/>
              <a:gd name="T12" fmla="*/ 476 w 500"/>
              <a:gd name="T13" fmla="*/ 523 h 531"/>
              <a:gd name="T14" fmla="*/ 500 w 500"/>
              <a:gd name="T15" fmla="*/ 531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31">
                <a:moveTo>
                  <a:pt x="2" y="0"/>
                </a:moveTo>
                <a:cubicBezTo>
                  <a:pt x="4" y="32"/>
                  <a:pt x="0" y="66"/>
                  <a:pt x="10" y="98"/>
                </a:cubicBezTo>
                <a:cubicBezTo>
                  <a:pt x="27" y="153"/>
                  <a:pt x="95" y="211"/>
                  <a:pt x="149" y="229"/>
                </a:cubicBezTo>
                <a:cubicBezTo>
                  <a:pt x="188" y="255"/>
                  <a:pt x="191" y="278"/>
                  <a:pt x="222" y="311"/>
                </a:cubicBezTo>
                <a:cubicBezTo>
                  <a:pt x="238" y="355"/>
                  <a:pt x="247" y="441"/>
                  <a:pt x="296" y="466"/>
                </a:cubicBezTo>
                <a:cubicBezTo>
                  <a:pt x="336" y="486"/>
                  <a:pt x="383" y="491"/>
                  <a:pt x="427" y="498"/>
                </a:cubicBezTo>
                <a:cubicBezTo>
                  <a:pt x="496" y="524"/>
                  <a:pt x="401" y="486"/>
                  <a:pt x="476" y="523"/>
                </a:cubicBezTo>
                <a:cubicBezTo>
                  <a:pt x="483" y="526"/>
                  <a:pt x="500" y="531"/>
                  <a:pt x="500" y="531"/>
                </a:cubicBezTo>
              </a:path>
            </a:pathLst>
          </a:custGeom>
          <a:noFill/>
          <a:ln w="57150" cap="flat" cmpd="sng">
            <a:solidFill>
              <a:srgbClr val="000005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62" name="Freeform 6"/>
          <p:cNvSpPr>
            <a:spLocks/>
          </p:cNvSpPr>
          <p:nvPr/>
        </p:nvSpPr>
        <p:spPr bwMode="auto">
          <a:xfrm flipH="1">
            <a:off x="7693025" y="4703763"/>
            <a:ext cx="793750" cy="842962"/>
          </a:xfrm>
          <a:custGeom>
            <a:avLst/>
            <a:gdLst>
              <a:gd name="T0" fmla="*/ 2 w 500"/>
              <a:gd name="T1" fmla="*/ 0 h 531"/>
              <a:gd name="T2" fmla="*/ 10 w 500"/>
              <a:gd name="T3" fmla="*/ 98 h 531"/>
              <a:gd name="T4" fmla="*/ 149 w 500"/>
              <a:gd name="T5" fmla="*/ 229 h 531"/>
              <a:gd name="T6" fmla="*/ 222 w 500"/>
              <a:gd name="T7" fmla="*/ 311 h 531"/>
              <a:gd name="T8" fmla="*/ 296 w 500"/>
              <a:gd name="T9" fmla="*/ 466 h 531"/>
              <a:gd name="T10" fmla="*/ 427 w 500"/>
              <a:gd name="T11" fmla="*/ 498 h 531"/>
              <a:gd name="T12" fmla="*/ 476 w 500"/>
              <a:gd name="T13" fmla="*/ 523 h 531"/>
              <a:gd name="T14" fmla="*/ 500 w 500"/>
              <a:gd name="T15" fmla="*/ 531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31">
                <a:moveTo>
                  <a:pt x="2" y="0"/>
                </a:moveTo>
                <a:cubicBezTo>
                  <a:pt x="4" y="32"/>
                  <a:pt x="0" y="66"/>
                  <a:pt x="10" y="98"/>
                </a:cubicBezTo>
                <a:cubicBezTo>
                  <a:pt x="27" y="153"/>
                  <a:pt x="95" y="211"/>
                  <a:pt x="149" y="229"/>
                </a:cubicBezTo>
                <a:cubicBezTo>
                  <a:pt x="188" y="255"/>
                  <a:pt x="191" y="278"/>
                  <a:pt x="222" y="311"/>
                </a:cubicBezTo>
                <a:cubicBezTo>
                  <a:pt x="238" y="355"/>
                  <a:pt x="247" y="441"/>
                  <a:pt x="296" y="466"/>
                </a:cubicBezTo>
                <a:cubicBezTo>
                  <a:pt x="336" y="486"/>
                  <a:pt x="383" y="491"/>
                  <a:pt x="427" y="498"/>
                </a:cubicBezTo>
                <a:cubicBezTo>
                  <a:pt x="496" y="524"/>
                  <a:pt x="401" y="486"/>
                  <a:pt x="476" y="523"/>
                </a:cubicBezTo>
                <a:cubicBezTo>
                  <a:pt x="483" y="526"/>
                  <a:pt x="500" y="531"/>
                  <a:pt x="500" y="531"/>
                </a:cubicBez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63" name="Rectangle 7"/>
          <p:cNvSpPr>
            <a:spLocks noChangeArrowheads="1"/>
          </p:cNvSpPr>
          <p:nvPr/>
        </p:nvSpPr>
        <p:spPr bwMode="auto">
          <a:xfrm>
            <a:off x="2016125" y="5313363"/>
            <a:ext cx="5676900" cy="474662"/>
          </a:xfrm>
          <a:prstGeom prst="rect">
            <a:avLst/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64" name="Text Box 8"/>
          <p:cNvSpPr txBox="1">
            <a:spLocks noChangeArrowheads="1"/>
          </p:cNvSpPr>
          <p:nvPr/>
        </p:nvSpPr>
        <p:spPr bwMode="auto">
          <a:xfrm>
            <a:off x="7235825" y="5662613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CC0000"/>
                </a:solidFill>
              </a:rPr>
              <a:t>+</a:t>
            </a:r>
            <a:endParaRPr lang="en-US" sz="3600">
              <a:solidFill>
                <a:srgbClr val="40458C"/>
              </a:solidFill>
            </a:endParaRPr>
          </a:p>
        </p:txBody>
      </p:sp>
      <p:sp>
        <p:nvSpPr>
          <p:cNvPr id="480265" name="Text Box 9"/>
          <p:cNvSpPr txBox="1">
            <a:spLocks noChangeArrowheads="1"/>
          </p:cNvSpPr>
          <p:nvPr/>
        </p:nvSpPr>
        <p:spPr bwMode="auto">
          <a:xfrm>
            <a:off x="2012950" y="5649913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CC0000"/>
                </a:solidFill>
              </a:rPr>
              <a:t>–</a:t>
            </a:r>
            <a:endParaRPr lang="en-US" sz="3600">
              <a:solidFill>
                <a:srgbClr val="40458C"/>
              </a:solidFill>
            </a:endParaRPr>
          </a:p>
        </p:txBody>
      </p:sp>
      <p:sp>
        <p:nvSpPr>
          <p:cNvPr id="480266" name="Text Box 10"/>
          <p:cNvSpPr txBox="1">
            <a:spLocks noChangeArrowheads="1"/>
          </p:cNvSpPr>
          <p:nvPr/>
        </p:nvSpPr>
        <p:spPr bwMode="auto">
          <a:xfrm>
            <a:off x="2519363" y="4856163"/>
            <a:ext cx="44132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F116A"/>
                </a:solidFill>
              </a:rPr>
              <a:t>DNA </a:t>
            </a:r>
            <a:r>
              <a:rPr lang="en-US" sz="3200" b="1">
                <a:solidFill>
                  <a:srgbClr val="0F116A"/>
                </a:solidFill>
                <a:sym typeface="Symbol" pitchFamily="84" charset="2"/>
              </a:rPr>
              <a:t>      </a:t>
            </a:r>
          </a:p>
        </p:txBody>
      </p:sp>
      <p:sp>
        <p:nvSpPr>
          <p:cNvPr id="480267" name="Freeform 11"/>
          <p:cNvSpPr>
            <a:spLocks/>
          </p:cNvSpPr>
          <p:nvPr/>
        </p:nvSpPr>
        <p:spPr bwMode="auto">
          <a:xfrm>
            <a:off x="3502025" y="5416550"/>
            <a:ext cx="722313" cy="331788"/>
          </a:xfrm>
          <a:custGeom>
            <a:avLst/>
            <a:gdLst>
              <a:gd name="T0" fmla="*/ 22 w 455"/>
              <a:gd name="T1" fmla="*/ 8 h 209"/>
              <a:gd name="T2" fmla="*/ 218 w 455"/>
              <a:gd name="T3" fmla="*/ 0 h 209"/>
              <a:gd name="T4" fmla="*/ 398 w 455"/>
              <a:gd name="T5" fmla="*/ 33 h 209"/>
              <a:gd name="T6" fmla="*/ 333 w 455"/>
              <a:gd name="T7" fmla="*/ 74 h 209"/>
              <a:gd name="T8" fmla="*/ 153 w 455"/>
              <a:gd name="T9" fmla="*/ 16 h 209"/>
              <a:gd name="T10" fmla="*/ 55 w 455"/>
              <a:gd name="T11" fmla="*/ 25 h 209"/>
              <a:gd name="T12" fmla="*/ 96 w 455"/>
              <a:gd name="T13" fmla="*/ 74 h 209"/>
              <a:gd name="T14" fmla="*/ 186 w 455"/>
              <a:gd name="T15" fmla="*/ 41 h 209"/>
              <a:gd name="T16" fmla="*/ 300 w 455"/>
              <a:gd name="T17" fmla="*/ 49 h 209"/>
              <a:gd name="T18" fmla="*/ 324 w 455"/>
              <a:gd name="T19" fmla="*/ 57 h 209"/>
              <a:gd name="T20" fmla="*/ 316 w 455"/>
              <a:gd name="T21" fmla="*/ 98 h 209"/>
              <a:gd name="T22" fmla="*/ 120 w 455"/>
              <a:gd name="T23" fmla="*/ 106 h 209"/>
              <a:gd name="T24" fmla="*/ 88 w 455"/>
              <a:gd name="T25" fmla="*/ 155 h 209"/>
              <a:gd name="T26" fmla="*/ 202 w 455"/>
              <a:gd name="T27" fmla="*/ 139 h 209"/>
              <a:gd name="T28" fmla="*/ 333 w 455"/>
              <a:gd name="T29" fmla="*/ 106 h 209"/>
              <a:gd name="T30" fmla="*/ 390 w 455"/>
              <a:gd name="T31" fmla="*/ 114 h 209"/>
              <a:gd name="T32" fmla="*/ 382 w 455"/>
              <a:gd name="T33" fmla="*/ 147 h 209"/>
              <a:gd name="T34" fmla="*/ 300 w 455"/>
              <a:gd name="T35" fmla="*/ 172 h 209"/>
              <a:gd name="T36" fmla="*/ 55 w 455"/>
              <a:gd name="T37" fmla="*/ 131 h 209"/>
              <a:gd name="T38" fmla="*/ 6 w 455"/>
              <a:gd name="T39" fmla="*/ 123 h 209"/>
              <a:gd name="T40" fmla="*/ 267 w 455"/>
              <a:gd name="T41" fmla="*/ 147 h 209"/>
              <a:gd name="T42" fmla="*/ 390 w 455"/>
              <a:gd name="T43" fmla="*/ 106 h 209"/>
              <a:gd name="T44" fmla="*/ 455 w 455"/>
              <a:gd name="T45" fmla="*/ 8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5" h="209">
                <a:moveTo>
                  <a:pt x="22" y="8"/>
                </a:moveTo>
                <a:cubicBezTo>
                  <a:pt x="81" y="48"/>
                  <a:pt x="152" y="16"/>
                  <a:pt x="218" y="0"/>
                </a:cubicBezTo>
                <a:cubicBezTo>
                  <a:pt x="409" y="11"/>
                  <a:pt x="296" y="0"/>
                  <a:pt x="398" y="33"/>
                </a:cubicBezTo>
                <a:cubicBezTo>
                  <a:pt x="386" y="89"/>
                  <a:pt x="388" y="87"/>
                  <a:pt x="333" y="74"/>
                </a:cubicBezTo>
                <a:cubicBezTo>
                  <a:pt x="280" y="21"/>
                  <a:pt x="223" y="23"/>
                  <a:pt x="153" y="16"/>
                </a:cubicBezTo>
                <a:cubicBezTo>
                  <a:pt x="120" y="19"/>
                  <a:pt x="86" y="15"/>
                  <a:pt x="55" y="25"/>
                </a:cubicBezTo>
                <a:cubicBezTo>
                  <a:pt x="0" y="41"/>
                  <a:pt x="92" y="72"/>
                  <a:pt x="96" y="74"/>
                </a:cubicBezTo>
                <a:cubicBezTo>
                  <a:pt x="134" y="66"/>
                  <a:pt x="158" y="67"/>
                  <a:pt x="186" y="41"/>
                </a:cubicBezTo>
                <a:cubicBezTo>
                  <a:pt x="224" y="43"/>
                  <a:pt x="262" y="44"/>
                  <a:pt x="300" y="49"/>
                </a:cubicBezTo>
                <a:cubicBezTo>
                  <a:pt x="308" y="49"/>
                  <a:pt x="321" y="48"/>
                  <a:pt x="324" y="57"/>
                </a:cubicBezTo>
                <a:cubicBezTo>
                  <a:pt x="328" y="70"/>
                  <a:pt x="329" y="94"/>
                  <a:pt x="316" y="98"/>
                </a:cubicBezTo>
                <a:cubicBezTo>
                  <a:pt x="252" y="113"/>
                  <a:pt x="185" y="103"/>
                  <a:pt x="120" y="106"/>
                </a:cubicBezTo>
                <a:cubicBezTo>
                  <a:pt x="83" y="113"/>
                  <a:pt x="45" y="115"/>
                  <a:pt x="88" y="155"/>
                </a:cubicBezTo>
                <a:cubicBezTo>
                  <a:pt x="125" y="148"/>
                  <a:pt x="164" y="146"/>
                  <a:pt x="202" y="139"/>
                </a:cubicBezTo>
                <a:cubicBezTo>
                  <a:pt x="247" y="129"/>
                  <a:pt x="286" y="113"/>
                  <a:pt x="333" y="106"/>
                </a:cubicBezTo>
                <a:cubicBezTo>
                  <a:pt x="352" y="108"/>
                  <a:pt x="375" y="101"/>
                  <a:pt x="390" y="114"/>
                </a:cubicBezTo>
                <a:cubicBezTo>
                  <a:pt x="398" y="121"/>
                  <a:pt x="390" y="139"/>
                  <a:pt x="382" y="147"/>
                </a:cubicBezTo>
                <a:cubicBezTo>
                  <a:pt x="376" y="151"/>
                  <a:pt x="313" y="168"/>
                  <a:pt x="300" y="172"/>
                </a:cubicBezTo>
                <a:cubicBezTo>
                  <a:pt x="211" y="164"/>
                  <a:pt x="139" y="151"/>
                  <a:pt x="55" y="131"/>
                </a:cubicBezTo>
                <a:cubicBezTo>
                  <a:pt x="22" y="107"/>
                  <a:pt x="20" y="77"/>
                  <a:pt x="6" y="123"/>
                </a:cubicBezTo>
                <a:cubicBezTo>
                  <a:pt x="34" y="209"/>
                  <a:pt x="243" y="147"/>
                  <a:pt x="267" y="147"/>
                </a:cubicBezTo>
                <a:cubicBezTo>
                  <a:pt x="308" y="133"/>
                  <a:pt x="348" y="119"/>
                  <a:pt x="390" y="106"/>
                </a:cubicBezTo>
                <a:cubicBezTo>
                  <a:pt x="412" y="91"/>
                  <a:pt x="427" y="82"/>
                  <a:pt x="455" y="82"/>
                </a:cubicBezTo>
              </a:path>
            </a:pathLst>
          </a:custGeom>
          <a:noFill/>
          <a:ln w="38100" cap="flat" cmpd="sng">
            <a:solidFill>
              <a:srgbClr val="5E2E08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68" name="Freeform 12"/>
          <p:cNvSpPr>
            <a:spLocks/>
          </p:cNvSpPr>
          <p:nvPr/>
        </p:nvSpPr>
        <p:spPr bwMode="auto">
          <a:xfrm>
            <a:off x="4751388" y="5467350"/>
            <a:ext cx="652462" cy="228600"/>
          </a:xfrm>
          <a:custGeom>
            <a:avLst/>
            <a:gdLst>
              <a:gd name="T0" fmla="*/ 0 w 411"/>
              <a:gd name="T1" fmla="*/ 57 h 144"/>
              <a:gd name="T2" fmla="*/ 171 w 411"/>
              <a:gd name="T3" fmla="*/ 0 h 144"/>
              <a:gd name="T4" fmla="*/ 277 w 411"/>
              <a:gd name="T5" fmla="*/ 32 h 144"/>
              <a:gd name="T6" fmla="*/ 318 w 411"/>
              <a:gd name="T7" fmla="*/ 73 h 144"/>
              <a:gd name="T8" fmla="*/ 253 w 411"/>
              <a:gd name="T9" fmla="*/ 73 h 144"/>
              <a:gd name="T10" fmla="*/ 204 w 411"/>
              <a:gd name="T11" fmla="*/ 57 h 144"/>
              <a:gd name="T12" fmla="*/ 65 w 411"/>
              <a:gd name="T13" fmla="*/ 98 h 144"/>
              <a:gd name="T14" fmla="*/ 155 w 411"/>
              <a:gd name="T15" fmla="*/ 122 h 144"/>
              <a:gd name="T16" fmla="*/ 310 w 411"/>
              <a:gd name="T17" fmla="*/ 106 h 144"/>
              <a:gd name="T18" fmla="*/ 391 w 411"/>
              <a:gd name="T19" fmla="*/ 114 h 144"/>
              <a:gd name="T20" fmla="*/ 326 w 411"/>
              <a:gd name="T21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11" h="144">
                <a:moveTo>
                  <a:pt x="0" y="57"/>
                </a:moveTo>
                <a:cubicBezTo>
                  <a:pt x="58" y="42"/>
                  <a:pt x="111" y="14"/>
                  <a:pt x="171" y="0"/>
                </a:cubicBezTo>
                <a:cubicBezTo>
                  <a:pt x="207" y="5"/>
                  <a:pt x="247" y="6"/>
                  <a:pt x="277" y="32"/>
                </a:cubicBezTo>
                <a:cubicBezTo>
                  <a:pt x="291" y="44"/>
                  <a:pt x="318" y="73"/>
                  <a:pt x="318" y="73"/>
                </a:cubicBezTo>
                <a:cubicBezTo>
                  <a:pt x="300" y="127"/>
                  <a:pt x="286" y="87"/>
                  <a:pt x="253" y="73"/>
                </a:cubicBezTo>
                <a:cubicBezTo>
                  <a:pt x="237" y="66"/>
                  <a:pt x="204" y="57"/>
                  <a:pt x="204" y="57"/>
                </a:cubicBezTo>
                <a:cubicBezTo>
                  <a:pt x="101" y="64"/>
                  <a:pt x="113" y="46"/>
                  <a:pt x="65" y="98"/>
                </a:cubicBezTo>
                <a:cubicBezTo>
                  <a:pt x="80" y="144"/>
                  <a:pt x="109" y="128"/>
                  <a:pt x="155" y="122"/>
                </a:cubicBezTo>
                <a:cubicBezTo>
                  <a:pt x="238" y="94"/>
                  <a:pt x="146" y="94"/>
                  <a:pt x="310" y="106"/>
                </a:cubicBezTo>
                <a:cubicBezTo>
                  <a:pt x="369" y="125"/>
                  <a:pt x="342" y="126"/>
                  <a:pt x="391" y="114"/>
                </a:cubicBezTo>
                <a:cubicBezTo>
                  <a:pt x="411" y="58"/>
                  <a:pt x="391" y="8"/>
                  <a:pt x="326" y="8"/>
                </a:cubicBezTo>
              </a:path>
            </a:pathLst>
          </a:custGeom>
          <a:noFill/>
          <a:ln w="38100" cap="flat" cmpd="sng">
            <a:solidFill>
              <a:srgbClr val="5E2E08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69" name="Freeform 13"/>
          <p:cNvSpPr>
            <a:spLocks/>
          </p:cNvSpPr>
          <p:nvPr/>
        </p:nvSpPr>
        <p:spPr bwMode="auto">
          <a:xfrm>
            <a:off x="6051550" y="5505450"/>
            <a:ext cx="390525" cy="152400"/>
          </a:xfrm>
          <a:custGeom>
            <a:avLst/>
            <a:gdLst>
              <a:gd name="T0" fmla="*/ 58 w 246"/>
              <a:gd name="T1" fmla="*/ 15 h 105"/>
              <a:gd name="T2" fmla="*/ 221 w 246"/>
              <a:gd name="T3" fmla="*/ 7 h 105"/>
              <a:gd name="T4" fmla="*/ 107 w 246"/>
              <a:gd name="T5" fmla="*/ 48 h 105"/>
              <a:gd name="T6" fmla="*/ 9 w 246"/>
              <a:gd name="T7" fmla="*/ 56 h 105"/>
              <a:gd name="T8" fmla="*/ 17 w 246"/>
              <a:gd name="T9" fmla="*/ 81 h 105"/>
              <a:gd name="T10" fmla="*/ 58 w 246"/>
              <a:gd name="T11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6" h="105">
                <a:moveTo>
                  <a:pt x="58" y="15"/>
                </a:moveTo>
                <a:cubicBezTo>
                  <a:pt x="117" y="0"/>
                  <a:pt x="159" y="0"/>
                  <a:pt x="221" y="7"/>
                </a:cubicBezTo>
                <a:cubicBezTo>
                  <a:pt x="246" y="86"/>
                  <a:pt x="185" y="53"/>
                  <a:pt x="107" y="48"/>
                </a:cubicBezTo>
                <a:cubicBezTo>
                  <a:pt x="74" y="50"/>
                  <a:pt x="39" y="44"/>
                  <a:pt x="9" y="56"/>
                </a:cubicBezTo>
                <a:cubicBezTo>
                  <a:pt x="0" y="59"/>
                  <a:pt x="11" y="74"/>
                  <a:pt x="17" y="81"/>
                </a:cubicBezTo>
                <a:cubicBezTo>
                  <a:pt x="24" y="90"/>
                  <a:pt x="46" y="99"/>
                  <a:pt x="58" y="105"/>
                </a:cubicBezTo>
              </a:path>
            </a:pathLst>
          </a:custGeom>
          <a:noFill/>
          <a:ln w="38100" cap="flat" cmpd="sng">
            <a:solidFill>
              <a:srgbClr val="5E2E08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70" name="Freeform 14"/>
          <p:cNvSpPr>
            <a:spLocks/>
          </p:cNvSpPr>
          <p:nvPr/>
        </p:nvSpPr>
        <p:spPr bwMode="auto">
          <a:xfrm>
            <a:off x="7038975" y="5497513"/>
            <a:ext cx="406400" cy="130175"/>
          </a:xfrm>
          <a:custGeom>
            <a:avLst/>
            <a:gdLst>
              <a:gd name="T0" fmla="*/ 0 w 256"/>
              <a:gd name="T1" fmla="*/ 0 h 82"/>
              <a:gd name="T2" fmla="*/ 49 w 256"/>
              <a:gd name="T3" fmla="*/ 8 h 82"/>
              <a:gd name="T4" fmla="*/ 123 w 256"/>
              <a:gd name="T5" fmla="*/ 82 h 82"/>
              <a:gd name="T6" fmla="*/ 204 w 256"/>
              <a:gd name="T7" fmla="*/ 66 h 82"/>
              <a:gd name="T8" fmla="*/ 229 w 256"/>
              <a:gd name="T9" fmla="*/ 57 h 82"/>
              <a:gd name="T10" fmla="*/ 245 w 256"/>
              <a:gd name="T11" fmla="*/ 2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6" h="82">
                <a:moveTo>
                  <a:pt x="0" y="0"/>
                </a:moveTo>
                <a:cubicBezTo>
                  <a:pt x="16" y="2"/>
                  <a:pt x="33" y="2"/>
                  <a:pt x="49" y="8"/>
                </a:cubicBezTo>
                <a:cubicBezTo>
                  <a:pt x="80" y="19"/>
                  <a:pt x="72" y="65"/>
                  <a:pt x="123" y="82"/>
                </a:cubicBezTo>
                <a:cubicBezTo>
                  <a:pt x="150" y="76"/>
                  <a:pt x="177" y="72"/>
                  <a:pt x="204" y="66"/>
                </a:cubicBezTo>
                <a:cubicBezTo>
                  <a:pt x="212" y="63"/>
                  <a:pt x="223" y="63"/>
                  <a:pt x="229" y="57"/>
                </a:cubicBezTo>
                <a:cubicBezTo>
                  <a:pt x="256" y="22"/>
                  <a:pt x="221" y="25"/>
                  <a:pt x="245" y="25"/>
                </a:cubicBezTo>
              </a:path>
            </a:pathLst>
          </a:custGeom>
          <a:noFill/>
          <a:ln w="38100" cap="flat" cmpd="sng">
            <a:solidFill>
              <a:srgbClr val="5E2E08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71" name="Rectangle 15"/>
          <p:cNvSpPr>
            <a:spLocks noChangeArrowheads="1"/>
          </p:cNvSpPr>
          <p:nvPr/>
        </p:nvSpPr>
        <p:spPr bwMode="auto">
          <a:xfrm>
            <a:off x="2220913" y="5313363"/>
            <a:ext cx="2286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72" name="Rectangle 16"/>
          <p:cNvSpPr>
            <a:spLocks noChangeArrowheads="1"/>
          </p:cNvSpPr>
          <p:nvPr/>
        </p:nvSpPr>
        <p:spPr bwMode="auto">
          <a:xfrm>
            <a:off x="2220913" y="5465763"/>
            <a:ext cx="228600" cy="228600"/>
          </a:xfrm>
          <a:prstGeom prst="rect">
            <a:avLst/>
          </a:prstGeom>
          <a:solidFill>
            <a:srgbClr val="5E2E0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80273" name="Rectangle 17"/>
          <p:cNvSpPr>
            <a:spLocks noChangeArrowheads="1"/>
          </p:cNvSpPr>
          <p:nvPr/>
        </p:nvSpPr>
        <p:spPr bwMode="auto">
          <a:xfrm>
            <a:off x="3128963" y="5999163"/>
            <a:ext cx="351790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b="1">
                <a:solidFill>
                  <a:srgbClr val="0F116A"/>
                </a:solidFill>
              </a:rPr>
              <a:t>“swimming through Jello”</a:t>
            </a:r>
          </a:p>
        </p:txBody>
      </p:sp>
    </p:spTree>
    <p:extLst>
      <p:ext uri="{BB962C8B-B14F-4D97-AF65-F5344CB8AC3E}">
        <p14:creationId xmlns:p14="http://schemas.microsoft.com/office/powerpoint/2010/main" val="145394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Gel Electrophoresis</a:t>
            </a:r>
          </a:p>
        </p:txBody>
      </p:sp>
      <p:pic>
        <p:nvPicPr>
          <p:cNvPr id="508935" name="Picture 7" descr="16_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b="12000"/>
          <a:stretch>
            <a:fillRect/>
          </a:stretch>
        </p:blipFill>
        <p:spPr bwMode="auto">
          <a:xfrm>
            <a:off x="887413" y="1196975"/>
            <a:ext cx="7937500" cy="554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8936" name="AutoShape 8"/>
          <p:cNvSpPr>
            <a:spLocks noChangeArrowheads="1"/>
          </p:cNvSpPr>
          <p:nvPr/>
        </p:nvSpPr>
        <p:spPr bwMode="auto">
          <a:xfrm>
            <a:off x="7299325" y="4498975"/>
            <a:ext cx="1366838" cy="1873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300" b="1">
                <a:solidFill>
                  <a:srgbClr val="000000"/>
                </a:solidFill>
              </a:rPr>
              <a:t>longer fragments</a:t>
            </a:r>
            <a:endParaRPr lang="en-US" sz="2000" b="1"/>
          </a:p>
        </p:txBody>
      </p:sp>
      <p:sp>
        <p:nvSpPr>
          <p:cNvPr id="508937" name="AutoShape 9"/>
          <p:cNvSpPr>
            <a:spLocks noChangeArrowheads="1"/>
          </p:cNvSpPr>
          <p:nvPr/>
        </p:nvSpPr>
        <p:spPr bwMode="auto">
          <a:xfrm>
            <a:off x="7299325" y="6178550"/>
            <a:ext cx="1431925" cy="1873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300" b="1">
                <a:solidFill>
                  <a:srgbClr val="000000"/>
                </a:solidFill>
              </a:rPr>
              <a:t>shorter fragments</a:t>
            </a:r>
            <a:endParaRPr lang="en-US" sz="2000" b="1"/>
          </a:p>
        </p:txBody>
      </p:sp>
      <p:sp>
        <p:nvSpPr>
          <p:cNvPr id="508938" name="Rectangle 10"/>
          <p:cNvSpPr>
            <a:spLocks noChangeArrowheads="1"/>
          </p:cNvSpPr>
          <p:nvPr/>
        </p:nvSpPr>
        <p:spPr bwMode="auto">
          <a:xfrm>
            <a:off x="3154363" y="5059363"/>
            <a:ext cx="5413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300" b="1">
                <a:solidFill>
                  <a:srgbClr val="000000"/>
                </a:solidFill>
              </a:rPr>
              <a:t>power</a:t>
            </a:r>
          </a:p>
          <a:p>
            <a:pPr>
              <a:lnSpc>
                <a:spcPct val="85000"/>
              </a:lnSpc>
            </a:pPr>
            <a:r>
              <a:rPr lang="en-US" sz="1300" b="1">
                <a:solidFill>
                  <a:srgbClr val="000000"/>
                </a:solidFill>
              </a:rPr>
              <a:t>source</a:t>
            </a:r>
            <a:endParaRPr lang="en-US" b="1"/>
          </a:p>
        </p:txBody>
      </p:sp>
      <p:sp>
        <p:nvSpPr>
          <p:cNvPr id="508939" name="Rectangle 11"/>
          <p:cNvSpPr>
            <a:spLocks noChangeArrowheads="1"/>
          </p:cNvSpPr>
          <p:nvPr/>
        </p:nvSpPr>
        <p:spPr bwMode="auto">
          <a:xfrm>
            <a:off x="5751513" y="6396038"/>
            <a:ext cx="12811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500" b="1">
                <a:solidFill>
                  <a:srgbClr val="000000"/>
                </a:solidFill>
              </a:rPr>
              <a:t>completed gel</a:t>
            </a:r>
            <a:endParaRPr lang="en-US" b="1"/>
          </a:p>
        </p:txBody>
      </p:sp>
      <p:sp>
        <p:nvSpPr>
          <p:cNvPr id="508940" name="Rectangle 12"/>
          <p:cNvSpPr>
            <a:spLocks noChangeArrowheads="1"/>
          </p:cNvSpPr>
          <p:nvPr/>
        </p:nvSpPr>
        <p:spPr bwMode="auto">
          <a:xfrm>
            <a:off x="1141413" y="5872163"/>
            <a:ext cx="274637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1500" b="1">
                <a:solidFill>
                  <a:srgbClr val="000000"/>
                </a:solidFill>
              </a:rPr>
              <a:t>gel</a:t>
            </a:r>
            <a:endParaRPr lang="en-US" b="1"/>
          </a:p>
        </p:txBody>
      </p:sp>
      <p:sp>
        <p:nvSpPr>
          <p:cNvPr id="508941" name="AutoShape 13"/>
          <p:cNvSpPr>
            <a:spLocks noChangeArrowheads="1"/>
          </p:cNvSpPr>
          <p:nvPr/>
        </p:nvSpPr>
        <p:spPr bwMode="auto">
          <a:xfrm>
            <a:off x="852488" y="1749425"/>
            <a:ext cx="1820862" cy="431800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85000"/>
              </a:lnSpc>
            </a:pPr>
            <a:r>
              <a:rPr lang="en-US" sz="1500" b="1">
                <a:solidFill>
                  <a:srgbClr val="000000"/>
                </a:solidFill>
              </a:rPr>
              <a:t>DNA &amp;</a:t>
            </a:r>
            <a:br>
              <a:rPr lang="en-US" sz="1500" b="1">
                <a:solidFill>
                  <a:srgbClr val="000000"/>
                </a:solidFill>
              </a:rPr>
            </a:br>
            <a:r>
              <a:rPr lang="en-US" sz="1500" b="1">
                <a:solidFill>
                  <a:srgbClr val="000000"/>
                </a:solidFill>
              </a:rPr>
              <a:t>restriction enzyme</a:t>
            </a:r>
            <a:endParaRPr lang="en-US" b="1"/>
          </a:p>
        </p:txBody>
      </p:sp>
      <p:sp>
        <p:nvSpPr>
          <p:cNvPr id="508942" name="Rectangle 14"/>
          <p:cNvSpPr>
            <a:spLocks noChangeArrowheads="1"/>
          </p:cNvSpPr>
          <p:nvPr/>
        </p:nvSpPr>
        <p:spPr bwMode="auto">
          <a:xfrm>
            <a:off x="952500" y="4525963"/>
            <a:ext cx="4651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sz="1500" b="1">
                <a:solidFill>
                  <a:srgbClr val="000000"/>
                </a:solidFill>
              </a:rPr>
              <a:t>wells</a:t>
            </a:r>
            <a:endParaRPr lang="en-US" b="1"/>
          </a:p>
        </p:txBody>
      </p:sp>
      <p:sp>
        <p:nvSpPr>
          <p:cNvPr id="508943" name="Oval 15"/>
          <p:cNvSpPr>
            <a:spLocks noChangeArrowheads="1"/>
          </p:cNvSpPr>
          <p:nvPr/>
        </p:nvSpPr>
        <p:spPr bwMode="auto">
          <a:xfrm>
            <a:off x="3760788" y="3956050"/>
            <a:ext cx="212725" cy="212725"/>
          </a:xfrm>
          <a:prstGeom prst="ellipse">
            <a:avLst/>
          </a:prstGeom>
          <a:solidFill>
            <a:srgbClr val="FFEA1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508944" name="Oval 16"/>
          <p:cNvSpPr>
            <a:spLocks noChangeArrowheads="1"/>
          </p:cNvSpPr>
          <p:nvPr/>
        </p:nvSpPr>
        <p:spPr bwMode="auto">
          <a:xfrm>
            <a:off x="3760788" y="6400800"/>
            <a:ext cx="212725" cy="212725"/>
          </a:xfrm>
          <a:prstGeom prst="ellipse">
            <a:avLst/>
          </a:prstGeom>
          <a:solidFill>
            <a:srgbClr val="FFEA1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>
                <a:solidFill>
                  <a:srgbClr val="CC0000"/>
                </a:solidFill>
              </a:rPr>
              <a:t>+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60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ChangeArrowheads="1"/>
          </p:cNvSpPr>
          <p:nvPr/>
        </p:nvSpPr>
        <p:spPr bwMode="auto">
          <a:xfrm>
            <a:off x="228600" y="6096000"/>
            <a:ext cx="19050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Uses: Evolutionary relationships</a:t>
            </a:r>
          </a:p>
        </p:txBody>
      </p:sp>
      <p:sp>
        <p:nvSpPr>
          <p:cNvPr id="49459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001000" cy="144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Comparing DNA samples from different organisms to measure evolutionary relationships</a:t>
            </a:r>
          </a:p>
        </p:txBody>
      </p:sp>
      <p:sp>
        <p:nvSpPr>
          <p:cNvPr id="494597" name="Text Box 5"/>
          <p:cNvSpPr txBox="1">
            <a:spLocks noChangeArrowheads="1"/>
          </p:cNvSpPr>
          <p:nvPr/>
        </p:nvSpPr>
        <p:spPr bwMode="auto">
          <a:xfrm>
            <a:off x="1143000" y="28956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3600" b="1">
                <a:solidFill>
                  <a:srgbClr val="CC0000"/>
                </a:solidFill>
              </a:rPr>
              <a:t>–</a:t>
            </a:r>
            <a:endParaRPr lang="en-US" sz="3600"/>
          </a:p>
        </p:txBody>
      </p:sp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1162050" y="621665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3600" b="1">
                <a:solidFill>
                  <a:srgbClr val="CC0000"/>
                </a:solidFill>
              </a:rPr>
              <a:t>+</a:t>
            </a:r>
            <a:endParaRPr lang="en-US" sz="3600"/>
          </a:p>
        </p:txBody>
      </p:sp>
      <p:sp>
        <p:nvSpPr>
          <p:cNvPr id="494599" name="Rectangle 7"/>
          <p:cNvSpPr>
            <a:spLocks noChangeArrowheads="1"/>
          </p:cNvSpPr>
          <p:nvPr/>
        </p:nvSpPr>
        <p:spPr bwMode="auto">
          <a:xfrm>
            <a:off x="885825" y="3306763"/>
            <a:ext cx="73501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DNA</a:t>
            </a:r>
          </a:p>
          <a:p>
            <a:r>
              <a:rPr lang="en-US" sz="3200" b="1">
                <a:solidFill>
                  <a:schemeClr val="tx2"/>
                </a:solidFill>
                <a:sym typeface="Symbol" pitchFamily="84" charset="2"/>
              </a:rPr>
              <a:t></a:t>
            </a:r>
          </a:p>
        </p:txBody>
      </p:sp>
      <p:grpSp>
        <p:nvGrpSpPr>
          <p:cNvPr id="494600" name="Group 8"/>
          <p:cNvGrpSpPr>
            <a:grpSpLocks/>
          </p:cNvGrpSpPr>
          <p:nvPr/>
        </p:nvGrpSpPr>
        <p:grpSpPr bwMode="auto">
          <a:xfrm>
            <a:off x="1600200" y="2879725"/>
            <a:ext cx="3276600" cy="3673475"/>
            <a:chOff x="1008" y="1814"/>
            <a:chExt cx="2064" cy="2314"/>
          </a:xfrm>
        </p:grpSpPr>
        <p:sp>
          <p:nvSpPr>
            <p:cNvPr id="494601" name="Rectangle 9"/>
            <p:cNvSpPr>
              <a:spLocks noChangeArrowheads="1"/>
            </p:cNvSpPr>
            <p:nvPr/>
          </p:nvSpPr>
          <p:spPr bwMode="auto">
            <a:xfrm>
              <a:off x="1008" y="2016"/>
              <a:ext cx="2064" cy="2112"/>
            </a:xfrm>
            <a:prstGeom prst="rect">
              <a:avLst/>
            </a:prstGeom>
            <a:solidFill>
              <a:srgbClr val="E2D8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94602" name="Group 10"/>
            <p:cNvGrpSpPr>
              <a:grpSpLocks/>
            </p:cNvGrpSpPr>
            <p:nvPr/>
          </p:nvGrpSpPr>
          <p:grpSpPr bwMode="auto">
            <a:xfrm>
              <a:off x="1133" y="1814"/>
              <a:ext cx="240" cy="1929"/>
              <a:chOff x="1133" y="1814"/>
              <a:chExt cx="240" cy="1929"/>
            </a:xfrm>
          </p:grpSpPr>
          <p:sp>
            <p:nvSpPr>
              <p:cNvPr id="494603" name="Rectangle 11"/>
              <p:cNvSpPr>
                <a:spLocks noChangeArrowheads="1"/>
              </p:cNvSpPr>
              <p:nvPr/>
            </p:nvSpPr>
            <p:spPr bwMode="auto">
              <a:xfrm>
                <a:off x="1151" y="1814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000" b="1">
                    <a:solidFill>
                      <a:srgbClr val="000005"/>
                    </a:solidFill>
                  </a:rPr>
                  <a:t>1</a:t>
                </a:r>
                <a:endParaRPr lang="en-US" sz="3200" b="1">
                  <a:solidFill>
                    <a:schemeClr val="tx2"/>
                  </a:solidFill>
                  <a:sym typeface="Symbol" pitchFamily="84" charset="2"/>
                </a:endParaRPr>
              </a:p>
            </p:txBody>
          </p:sp>
          <p:sp>
            <p:nvSpPr>
              <p:cNvPr id="494604" name="Rectangle 12"/>
              <p:cNvSpPr>
                <a:spLocks noChangeArrowheads="1"/>
              </p:cNvSpPr>
              <p:nvPr/>
            </p:nvSpPr>
            <p:spPr bwMode="auto">
              <a:xfrm>
                <a:off x="1133" y="2159"/>
                <a:ext cx="240" cy="48"/>
              </a:xfrm>
              <a:prstGeom prst="rect">
                <a:avLst/>
              </a:prstGeom>
              <a:solidFill>
                <a:srgbClr val="0F116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05" name="Rectangle 13"/>
              <p:cNvSpPr>
                <a:spLocks noChangeArrowheads="1"/>
              </p:cNvSpPr>
              <p:nvPr/>
            </p:nvSpPr>
            <p:spPr bwMode="auto">
              <a:xfrm>
                <a:off x="1133" y="2495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06" name="Rectangle 14"/>
              <p:cNvSpPr>
                <a:spLocks noChangeArrowheads="1"/>
              </p:cNvSpPr>
              <p:nvPr/>
            </p:nvSpPr>
            <p:spPr bwMode="auto">
              <a:xfrm>
                <a:off x="1133" y="3695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07" name="Rectangle 15"/>
              <p:cNvSpPr>
                <a:spLocks noChangeArrowheads="1"/>
              </p:cNvSpPr>
              <p:nvPr/>
            </p:nvSpPr>
            <p:spPr bwMode="auto">
              <a:xfrm>
                <a:off x="1133" y="3312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94608" name="Group 16"/>
            <p:cNvGrpSpPr>
              <a:grpSpLocks/>
            </p:cNvGrpSpPr>
            <p:nvPr/>
          </p:nvGrpSpPr>
          <p:grpSpPr bwMode="auto">
            <a:xfrm>
              <a:off x="1917" y="1814"/>
              <a:ext cx="240" cy="2266"/>
              <a:chOff x="1917" y="1814"/>
              <a:chExt cx="240" cy="2266"/>
            </a:xfrm>
          </p:grpSpPr>
          <p:sp>
            <p:nvSpPr>
              <p:cNvPr id="494609" name="Rectangle 17"/>
              <p:cNvSpPr>
                <a:spLocks noChangeArrowheads="1"/>
              </p:cNvSpPr>
              <p:nvPr/>
            </p:nvSpPr>
            <p:spPr bwMode="auto">
              <a:xfrm>
                <a:off x="1917" y="2159"/>
                <a:ext cx="240" cy="48"/>
              </a:xfrm>
              <a:prstGeom prst="rect">
                <a:avLst/>
              </a:prstGeom>
              <a:solidFill>
                <a:srgbClr val="0F116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10" name="Rectangle 18"/>
              <p:cNvSpPr>
                <a:spLocks noChangeArrowheads="1"/>
              </p:cNvSpPr>
              <p:nvPr/>
            </p:nvSpPr>
            <p:spPr bwMode="auto">
              <a:xfrm>
                <a:off x="1917" y="2400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11" name="Rectangle 19"/>
              <p:cNvSpPr>
                <a:spLocks noChangeArrowheads="1"/>
              </p:cNvSpPr>
              <p:nvPr/>
            </p:nvSpPr>
            <p:spPr bwMode="auto">
              <a:xfrm>
                <a:off x="1917" y="2976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12" name="Rectangle 20"/>
              <p:cNvSpPr>
                <a:spLocks noChangeArrowheads="1"/>
              </p:cNvSpPr>
              <p:nvPr/>
            </p:nvSpPr>
            <p:spPr bwMode="auto">
              <a:xfrm>
                <a:off x="1917" y="3504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13" name="Rectangle 21"/>
              <p:cNvSpPr>
                <a:spLocks noChangeArrowheads="1"/>
              </p:cNvSpPr>
              <p:nvPr/>
            </p:nvSpPr>
            <p:spPr bwMode="auto">
              <a:xfrm>
                <a:off x="1917" y="3840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14" name="Rectangle 22"/>
              <p:cNvSpPr>
                <a:spLocks noChangeArrowheads="1"/>
              </p:cNvSpPr>
              <p:nvPr/>
            </p:nvSpPr>
            <p:spPr bwMode="auto">
              <a:xfrm>
                <a:off x="1917" y="4032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15" name="Rectangle 23"/>
              <p:cNvSpPr>
                <a:spLocks noChangeArrowheads="1"/>
              </p:cNvSpPr>
              <p:nvPr/>
            </p:nvSpPr>
            <p:spPr bwMode="auto">
              <a:xfrm>
                <a:off x="1934" y="1814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000" b="1">
                    <a:solidFill>
                      <a:srgbClr val="000005"/>
                    </a:solidFill>
                  </a:rPr>
                  <a:t>3</a:t>
                </a:r>
                <a:endParaRPr lang="en-US" sz="3200" b="1">
                  <a:solidFill>
                    <a:schemeClr val="tx2"/>
                  </a:solidFill>
                  <a:sym typeface="Symbol" pitchFamily="84" charset="2"/>
                </a:endParaRPr>
              </a:p>
            </p:txBody>
          </p:sp>
        </p:grpSp>
        <p:grpSp>
          <p:nvGrpSpPr>
            <p:cNvPr id="494616" name="Group 24"/>
            <p:cNvGrpSpPr>
              <a:grpSpLocks/>
            </p:cNvGrpSpPr>
            <p:nvPr/>
          </p:nvGrpSpPr>
          <p:grpSpPr bwMode="auto">
            <a:xfrm>
              <a:off x="1535" y="1814"/>
              <a:ext cx="241" cy="1929"/>
              <a:chOff x="1535" y="1814"/>
              <a:chExt cx="241" cy="1929"/>
            </a:xfrm>
          </p:grpSpPr>
          <p:sp>
            <p:nvSpPr>
              <p:cNvPr id="494617" name="Rectangle 25"/>
              <p:cNvSpPr>
                <a:spLocks noChangeArrowheads="1"/>
              </p:cNvSpPr>
              <p:nvPr/>
            </p:nvSpPr>
            <p:spPr bwMode="auto">
              <a:xfrm>
                <a:off x="1536" y="2159"/>
                <a:ext cx="240" cy="48"/>
              </a:xfrm>
              <a:prstGeom prst="rect">
                <a:avLst/>
              </a:prstGeom>
              <a:solidFill>
                <a:srgbClr val="0F116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18" name="Rectangle 26"/>
              <p:cNvSpPr>
                <a:spLocks noChangeArrowheads="1"/>
              </p:cNvSpPr>
              <p:nvPr/>
            </p:nvSpPr>
            <p:spPr bwMode="auto">
              <a:xfrm>
                <a:off x="1536" y="3695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19" name="Rectangle 27"/>
              <p:cNvSpPr>
                <a:spLocks noChangeArrowheads="1"/>
              </p:cNvSpPr>
              <p:nvPr/>
            </p:nvSpPr>
            <p:spPr bwMode="auto">
              <a:xfrm>
                <a:off x="1536" y="2784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20" name="Rectangle 28"/>
              <p:cNvSpPr>
                <a:spLocks noChangeArrowheads="1"/>
              </p:cNvSpPr>
              <p:nvPr/>
            </p:nvSpPr>
            <p:spPr bwMode="auto">
              <a:xfrm>
                <a:off x="1553" y="1814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000" b="1">
                    <a:solidFill>
                      <a:srgbClr val="000005"/>
                    </a:solidFill>
                  </a:rPr>
                  <a:t>2</a:t>
                </a:r>
                <a:endParaRPr lang="en-US" sz="3200" b="1">
                  <a:solidFill>
                    <a:schemeClr val="tx2"/>
                  </a:solidFill>
                  <a:sym typeface="Symbol" pitchFamily="84" charset="2"/>
                </a:endParaRPr>
              </a:p>
            </p:txBody>
          </p:sp>
          <p:sp>
            <p:nvSpPr>
              <p:cNvPr id="494621" name="Rectangle 29"/>
              <p:cNvSpPr>
                <a:spLocks noChangeArrowheads="1"/>
              </p:cNvSpPr>
              <p:nvPr/>
            </p:nvSpPr>
            <p:spPr bwMode="auto">
              <a:xfrm>
                <a:off x="1535" y="2495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22" name="Rectangle 30"/>
              <p:cNvSpPr>
                <a:spLocks noChangeArrowheads="1"/>
              </p:cNvSpPr>
              <p:nvPr/>
            </p:nvSpPr>
            <p:spPr bwMode="auto">
              <a:xfrm>
                <a:off x="1535" y="3312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94623" name="Group 31"/>
            <p:cNvGrpSpPr>
              <a:grpSpLocks/>
            </p:cNvGrpSpPr>
            <p:nvPr/>
          </p:nvGrpSpPr>
          <p:grpSpPr bwMode="auto">
            <a:xfrm>
              <a:off x="2304" y="1814"/>
              <a:ext cx="240" cy="2266"/>
              <a:chOff x="2304" y="1814"/>
              <a:chExt cx="240" cy="2266"/>
            </a:xfrm>
          </p:grpSpPr>
          <p:sp>
            <p:nvSpPr>
              <p:cNvPr id="494624" name="Rectangle 32"/>
              <p:cNvSpPr>
                <a:spLocks noChangeArrowheads="1"/>
              </p:cNvSpPr>
              <p:nvPr/>
            </p:nvSpPr>
            <p:spPr bwMode="auto">
              <a:xfrm>
                <a:off x="2304" y="2159"/>
                <a:ext cx="240" cy="48"/>
              </a:xfrm>
              <a:prstGeom prst="rect">
                <a:avLst/>
              </a:prstGeom>
              <a:solidFill>
                <a:srgbClr val="0F116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25" name="Rectangle 33"/>
              <p:cNvSpPr>
                <a:spLocks noChangeArrowheads="1"/>
              </p:cNvSpPr>
              <p:nvPr/>
            </p:nvSpPr>
            <p:spPr bwMode="auto">
              <a:xfrm>
                <a:off x="2321" y="1814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000" b="1">
                    <a:solidFill>
                      <a:srgbClr val="000005"/>
                    </a:solidFill>
                  </a:rPr>
                  <a:t>4</a:t>
                </a:r>
                <a:endParaRPr lang="en-US" sz="3200" b="1">
                  <a:solidFill>
                    <a:schemeClr val="tx2"/>
                  </a:solidFill>
                  <a:sym typeface="Symbol" pitchFamily="84" charset="2"/>
                </a:endParaRPr>
              </a:p>
            </p:txBody>
          </p:sp>
          <p:sp>
            <p:nvSpPr>
              <p:cNvPr id="494626" name="Rectangle 34"/>
              <p:cNvSpPr>
                <a:spLocks noChangeArrowheads="1"/>
              </p:cNvSpPr>
              <p:nvPr/>
            </p:nvSpPr>
            <p:spPr bwMode="auto">
              <a:xfrm>
                <a:off x="2304" y="2400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27" name="Rectangle 35"/>
              <p:cNvSpPr>
                <a:spLocks noChangeArrowheads="1"/>
              </p:cNvSpPr>
              <p:nvPr/>
            </p:nvSpPr>
            <p:spPr bwMode="auto">
              <a:xfrm>
                <a:off x="2304" y="2976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28" name="Rectangle 36"/>
              <p:cNvSpPr>
                <a:spLocks noChangeArrowheads="1"/>
              </p:cNvSpPr>
              <p:nvPr/>
            </p:nvSpPr>
            <p:spPr bwMode="auto">
              <a:xfrm>
                <a:off x="2304" y="3504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29" name="Rectangle 37"/>
              <p:cNvSpPr>
                <a:spLocks noChangeArrowheads="1"/>
              </p:cNvSpPr>
              <p:nvPr/>
            </p:nvSpPr>
            <p:spPr bwMode="auto">
              <a:xfrm>
                <a:off x="2304" y="3840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30" name="Rectangle 38"/>
              <p:cNvSpPr>
                <a:spLocks noChangeArrowheads="1"/>
              </p:cNvSpPr>
              <p:nvPr/>
            </p:nvSpPr>
            <p:spPr bwMode="auto">
              <a:xfrm>
                <a:off x="2304" y="4032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31" name="Rectangle 39"/>
              <p:cNvSpPr>
                <a:spLocks noChangeArrowheads="1"/>
              </p:cNvSpPr>
              <p:nvPr/>
            </p:nvSpPr>
            <p:spPr bwMode="auto">
              <a:xfrm>
                <a:off x="2304" y="3312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94632" name="Group 40"/>
            <p:cNvGrpSpPr>
              <a:grpSpLocks/>
            </p:cNvGrpSpPr>
            <p:nvPr/>
          </p:nvGrpSpPr>
          <p:grpSpPr bwMode="auto">
            <a:xfrm>
              <a:off x="2688" y="1814"/>
              <a:ext cx="240" cy="2170"/>
              <a:chOff x="2688" y="1814"/>
              <a:chExt cx="240" cy="2170"/>
            </a:xfrm>
          </p:grpSpPr>
          <p:sp>
            <p:nvSpPr>
              <p:cNvPr id="494633" name="Rectangle 41"/>
              <p:cNvSpPr>
                <a:spLocks noChangeArrowheads="1"/>
              </p:cNvSpPr>
              <p:nvPr/>
            </p:nvSpPr>
            <p:spPr bwMode="auto">
              <a:xfrm>
                <a:off x="2688" y="2159"/>
                <a:ext cx="240" cy="48"/>
              </a:xfrm>
              <a:prstGeom prst="rect">
                <a:avLst/>
              </a:prstGeom>
              <a:solidFill>
                <a:srgbClr val="0F116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34" name="Rectangle 42"/>
              <p:cNvSpPr>
                <a:spLocks noChangeArrowheads="1"/>
              </p:cNvSpPr>
              <p:nvPr/>
            </p:nvSpPr>
            <p:spPr bwMode="auto">
              <a:xfrm>
                <a:off x="2688" y="2496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35" name="Rectangle 43"/>
              <p:cNvSpPr>
                <a:spLocks noChangeArrowheads="1"/>
              </p:cNvSpPr>
              <p:nvPr/>
            </p:nvSpPr>
            <p:spPr bwMode="auto">
              <a:xfrm>
                <a:off x="2688" y="3504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36" name="Rectangle 44"/>
              <p:cNvSpPr>
                <a:spLocks noChangeArrowheads="1"/>
              </p:cNvSpPr>
              <p:nvPr/>
            </p:nvSpPr>
            <p:spPr bwMode="auto">
              <a:xfrm>
                <a:off x="2688" y="3936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37" name="Rectangle 45"/>
              <p:cNvSpPr>
                <a:spLocks noChangeArrowheads="1"/>
              </p:cNvSpPr>
              <p:nvPr/>
            </p:nvSpPr>
            <p:spPr bwMode="auto">
              <a:xfrm>
                <a:off x="2688" y="3120"/>
                <a:ext cx="240" cy="4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38" name="Rectangle 46"/>
              <p:cNvSpPr>
                <a:spLocks noChangeArrowheads="1"/>
              </p:cNvSpPr>
              <p:nvPr/>
            </p:nvSpPr>
            <p:spPr bwMode="auto">
              <a:xfrm>
                <a:off x="2705" y="1814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000" b="1">
                    <a:solidFill>
                      <a:srgbClr val="000005"/>
                    </a:solidFill>
                  </a:rPr>
                  <a:t>5</a:t>
                </a:r>
                <a:endParaRPr lang="en-US" sz="3200" b="1">
                  <a:solidFill>
                    <a:schemeClr val="tx2"/>
                  </a:solidFill>
                  <a:sym typeface="Symbol" pitchFamily="84" charset="2"/>
                </a:endParaRPr>
              </a:p>
            </p:txBody>
          </p:sp>
        </p:grpSp>
      </p:grpSp>
      <p:sp>
        <p:nvSpPr>
          <p:cNvPr id="494639" name="Rectangle 47"/>
          <p:cNvSpPr>
            <a:spLocks noChangeArrowheads="1"/>
          </p:cNvSpPr>
          <p:nvPr/>
        </p:nvSpPr>
        <p:spPr bwMode="auto">
          <a:xfrm>
            <a:off x="1719263" y="3527425"/>
            <a:ext cx="509587" cy="300037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4640" name="Rectangle 48"/>
          <p:cNvSpPr>
            <a:spLocks noChangeArrowheads="1"/>
          </p:cNvSpPr>
          <p:nvPr/>
        </p:nvSpPr>
        <p:spPr bwMode="auto">
          <a:xfrm>
            <a:off x="2425700" y="3527425"/>
            <a:ext cx="509588" cy="300037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4641" name="Rectangle 49"/>
          <p:cNvSpPr>
            <a:spLocks noChangeArrowheads="1"/>
          </p:cNvSpPr>
          <p:nvPr/>
        </p:nvSpPr>
        <p:spPr bwMode="auto">
          <a:xfrm>
            <a:off x="3009900" y="3527425"/>
            <a:ext cx="509588" cy="300037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4642" name="Rectangle 50"/>
          <p:cNvSpPr>
            <a:spLocks noChangeArrowheads="1"/>
          </p:cNvSpPr>
          <p:nvPr/>
        </p:nvSpPr>
        <p:spPr bwMode="auto">
          <a:xfrm>
            <a:off x="3654425" y="3527425"/>
            <a:ext cx="509588" cy="300037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4643" name="Rectangle 51"/>
          <p:cNvSpPr>
            <a:spLocks noChangeArrowheads="1"/>
          </p:cNvSpPr>
          <p:nvPr/>
        </p:nvSpPr>
        <p:spPr bwMode="auto">
          <a:xfrm>
            <a:off x="4238625" y="3527425"/>
            <a:ext cx="509588" cy="300037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94644" name="Group 52"/>
          <p:cNvGrpSpPr>
            <a:grpSpLocks/>
          </p:cNvGrpSpPr>
          <p:nvPr/>
        </p:nvGrpSpPr>
        <p:grpSpPr bwMode="auto">
          <a:xfrm>
            <a:off x="5334000" y="2925763"/>
            <a:ext cx="1524000" cy="3322637"/>
            <a:chOff x="3360" y="1843"/>
            <a:chExt cx="960" cy="2093"/>
          </a:xfrm>
        </p:grpSpPr>
        <p:sp>
          <p:nvSpPr>
            <p:cNvPr id="494645" name="Line 53"/>
            <p:cNvSpPr>
              <a:spLocks noChangeShapeType="1"/>
            </p:cNvSpPr>
            <p:nvPr/>
          </p:nvSpPr>
          <p:spPr bwMode="auto">
            <a:xfrm>
              <a:off x="3456" y="2112"/>
              <a:ext cx="864" cy="1824"/>
            </a:xfrm>
            <a:prstGeom prst="line">
              <a:avLst/>
            </a:prstGeom>
            <a:noFill/>
            <a:ln w="76200">
              <a:solidFill>
                <a:srgbClr val="00000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646" name="Rectangle 54"/>
            <p:cNvSpPr>
              <a:spLocks noChangeArrowheads="1"/>
            </p:cNvSpPr>
            <p:nvPr/>
          </p:nvSpPr>
          <p:spPr bwMode="auto">
            <a:xfrm>
              <a:off x="3360" y="1843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00005"/>
                  </a:solidFill>
                </a:rPr>
                <a:t>1</a:t>
              </a:r>
              <a:endParaRPr lang="en-US" sz="3200" b="1">
                <a:solidFill>
                  <a:schemeClr val="tx2"/>
                </a:solidFill>
                <a:sym typeface="Symbol" pitchFamily="84" charset="2"/>
              </a:endParaRPr>
            </a:p>
          </p:txBody>
        </p:sp>
      </p:grpSp>
      <p:grpSp>
        <p:nvGrpSpPr>
          <p:cNvPr id="494647" name="Group 55"/>
          <p:cNvGrpSpPr>
            <a:grpSpLocks/>
          </p:cNvGrpSpPr>
          <p:nvPr/>
        </p:nvGrpSpPr>
        <p:grpSpPr bwMode="auto">
          <a:xfrm>
            <a:off x="5791200" y="2925763"/>
            <a:ext cx="630238" cy="1112837"/>
            <a:chOff x="3648" y="1843"/>
            <a:chExt cx="397" cy="701"/>
          </a:xfrm>
        </p:grpSpPr>
        <p:sp>
          <p:nvSpPr>
            <p:cNvPr id="494648" name="Line 56"/>
            <p:cNvSpPr>
              <a:spLocks noChangeShapeType="1"/>
            </p:cNvSpPr>
            <p:nvPr/>
          </p:nvSpPr>
          <p:spPr bwMode="auto">
            <a:xfrm flipH="1">
              <a:off x="3648" y="2112"/>
              <a:ext cx="288" cy="432"/>
            </a:xfrm>
            <a:prstGeom prst="line">
              <a:avLst/>
            </a:prstGeom>
            <a:noFill/>
            <a:ln w="76200">
              <a:solidFill>
                <a:srgbClr val="00000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649" name="Rectangle 57"/>
            <p:cNvSpPr>
              <a:spLocks noChangeArrowheads="1"/>
            </p:cNvSpPr>
            <p:nvPr/>
          </p:nvSpPr>
          <p:spPr bwMode="auto">
            <a:xfrm>
              <a:off x="3840" y="1843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00005"/>
                  </a:solidFill>
                </a:rPr>
                <a:t>2</a:t>
              </a:r>
              <a:endParaRPr lang="en-US" sz="3200" b="1">
                <a:solidFill>
                  <a:schemeClr val="tx2"/>
                </a:solidFill>
                <a:sym typeface="Symbol" pitchFamily="84" charset="2"/>
              </a:endParaRPr>
            </a:p>
          </p:txBody>
        </p:sp>
      </p:grpSp>
      <p:grpSp>
        <p:nvGrpSpPr>
          <p:cNvPr id="494650" name="Group 58"/>
          <p:cNvGrpSpPr>
            <a:grpSpLocks/>
          </p:cNvGrpSpPr>
          <p:nvPr/>
        </p:nvGrpSpPr>
        <p:grpSpPr bwMode="auto">
          <a:xfrm>
            <a:off x="6248400" y="2925763"/>
            <a:ext cx="1392238" cy="2027237"/>
            <a:chOff x="3936" y="1843"/>
            <a:chExt cx="877" cy="1277"/>
          </a:xfrm>
        </p:grpSpPr>
        <p:grpSp>
          <p:nvGrpSpPr>
            <p:cNvPr id="494651" name="Group 59"/>
            <p:cNvGrpSpPr>
              <a:grpSpLocks/>
            </p:cNvGrpSpPr>
            <p:nvPr/>
          </p:nvGrpSpPr>
          <p:grpSpPr bwMode="auto">
            <a:xfrm>
              <a:off x="4176" y="1843"/>
              <a:ext cx="240" cy="557"/>
              <a:chOff x="4176" y="1843"/>
              <a:chExt cx="240" cy="557"/>
            </a:xfrm>
          </p:grpSpPr>
          <p:sp>
            <p:nvSpPr>
              <p:cNvPr id="494652" name="Line 60"/>
              <p:cNvSpPr>
                <a:spLocks noChangeShapeType="1"/>
              </p:cNvSpPr>
              <p:nvPr/>
            </p:nvSpPr>
            <p:spPr bwMode="auto">
              <a:xfrm>
                <a:off x="4272" y="2112"/>
                <a:ext cx="144" cy="288"/>
              </a:xfrm>
              <a:prstGeom prst="line">
                <a:avLst/>
              </a:prstGeom>
              <a:noFill/>
              <a:ln w="76200">
                <a:solidFill>
                  <a:srgbClr val="0000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53" name="Rectangle 61"/>
              <p:cNvSpPr>
                <a:spLocks noChangeArrowheads="1"/>
              </p:cNvSpPr>
              <p:nvPr/>
            </p:nvSpPr>
            <p:spPr bwMode="auto">
              <a:xfrm>
                <a:off x="4176" y="1843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000" b="1">
                    <a:solidFill>
                      <a:srgbClr val="000005"/>
                    </a:solidFill>
                  </a:rPr>
                  <a:t>3</a:t>
                </a:r>
                <a:endParaRPr lang="en-US" sz="3200" b="1">
                  <a:solidFill>
                    <a:schemeClr val="tx2"/>
                  </a:solidFill>
                  <a:sym typeface="Symbol" pitchFamily="84" charset="2"/>
                </a:endParaRPr>
              </a:p>
            </p:txBody>
          </p:sp>
        </p:grpSp>
        <p:grpSp>
          <p:nvGrpSpPr>
            <p:cNvPr id="494654" name="Group 62"/>
            <p:cNvGrpSpPr>
              <a:grpSpLocks/>
            </p:cNvGrpSpPr>
            <p:nvPr/>
          </p:nvGrpSpPr>
          <p:grpSpPr bwMode="auto">
            <a:xfrm>
              <a:off x="3936" y="1843"/>
              <a:ext cx="877" cy="1277"/>
              <a:chOff x="3936" y="1843"/>
              <a:chExt cx="877" cy="1277"/>
            </a:xfrm>
          </p:grpSpPr>
          <p:sp>
            <p:nvSpPr>
              <p:cNvPr id="494655" name="Line 63"/>
              <p:cNvSpPr>
                <a:spLocks noChangeShapeType="1"/>
              </p:cNvSpPr>
              <p:nvPr/>
            </p:nvSpPr>
            <p:spPr bwMode="auto">
              <a:xfrm flipH="1">
                <a:off x="3936" y="2064"/>
                <a:ext cx="704" cy="1056"/>
              </a:xfrm>
              <a:prstGeom prst="line">
                <a:avLst/>
              </a:prstGeom>
              <a:noFill/>
              <a:ln w="76200">
                <a:solidFill>
                  <a:srgbClr val="000005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656" name="Rectangle 64"/>
              <p:cNvSpPr>
                <a:spLocks noChangeArrowheads="1"/>
              </p:cNvSpPr>
              <p:nvPr/>
            </p:nvSpPr>
            <p:spPr bwMode="auto">
              <a:xfrm>
                <a:off x="4608" y="1843"/>
                <a:ext cx="2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2000" b="1">
                    <a:solidFill>
                      <a:srgbClr val="000005"/>
                    </a:solidFill>
                  </a:rPr>
                  <a:t>4</a:t>
                </a:r>
                <a:endParaRPr lang="en-US" sz="3200" b="1">
                  <a:solidFill>
                    <a:schemeClr val="tx2"/>
                  </a:solidFill>
                  <a:sym typeface="Symbol" pitchFamily="84" charset="2"/>
                </a:endParaRPr>
              </a:p>
            </p:txBody>
          </p:sp>
        </p:grpSp>
      </p:grpSp>
      <p:grpSp>
        <p:nvGrpSpPr>
          <p:cNvPr id="494657" name="Group 65"/>
          <p:cNvGrpSpPr>
            <a:grpSpLocks/>
          </p:cNvGrpSpPr>
          <p:nvPr/>
        </p:nvGrpSpPr>
        <p:grpSpPr bwMode="auto">
          <a:xfrm>
            <a:off x="6705600" y="2925763"/>
            <a:ext cx="2057400" cy="3094037"/>
            <a:chOff x="4224" y="1843"/>
            <a:chExt cx="1296" cy="1949"/>
          </a:xfrm>
        </p:grpSpPr>
        <p:sp>
          <p:nvSpPr>
            <p:cNvPr id="494658" name="Line 66"/>
            <p:cNvSpPr>
              <a:spLocks noChangeShapeType="1"/>
            </p:cNvSpPr>
            <p:nvPr/>
          </p:nvSpPr>
          <p:spPr bwMode="auto">
            <a:xfrm flipH="1">
              <a:off x="4224" y="2112"/>
              <a:ext cx="1200" cy="1680"/>
            </a:xfrm>
            <a:prstGeom prst="line">
              <a:avLst/>
            </a:prstGeom>
            <a:noFill/>
            <a:ln w="76200">
              <a:solidFill>
                <a:srgbClr val="000005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659" name="Rectangle 67"/>
            <p:cNvSpPr>
              <a:spLocks noChangeArrowheads="1"/>
            </p:cNvSpPr>
            <p:nvPr/>
          </p:nvSpPr>
          <p:spPr bwMode="auto">
            <a:xfrm>
              <a:off x="5315" y="1843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000" b="1">
                  <a:solidFill>
                    <a:srgbClr val="000005"/>
                  </a:solidFill>
                </a:rPr>
                <a:t>5</a:t>
              </a:r>
              <a:endParaRPr lang="en-US" sz="3200" b="1">
                <a:solidFill>
                  <a:schemeClr val="tx2"/>
                </a:solidFill>
                <a:sym typeface="Symbol" pitchFamily="84" charset="2"/>
              </a:endParaRPr>
            </a:p>
          </p:txBody>
        </p:sp>
      </p:grpSp>
      <p:sp>
        <p:nvSpPr>
          <p:cNvPr id="494660" name="Rectangle 68"/>
          <p:cNvSpPr>
            <a:spLocks noChangeArrowheads="1"/>
          </p:cNvSpPr>
          <p:nvPr/>
        </p:nvSpPr>
        <p:spPr bwMode="auto">
          <a:xfrm>
            <a:off x="4953000" y="2514600"/>
            <a:ext cx="81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turtle</a:t>
            </a:r>
          </a:p>
        </p:txBody>
      </p:sp>
      <p:sp>
        <p:nvSpPr>
          <p:cNvPr id="494661" name="Rectangle 69"/>
          <p:cNvSpPr>
            <a:spLocks noChangeArrowheads="1"/>
          </p:cNvSpPr>
          <p:nvPr/>
        </p:nvSpPr>
        <p:spPr bwMode="auto">
          <a:xfrm>
            <a:off x="5715000" y="2514600"/>
            <a:ext cx="904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snake</a:t>
            </a:r>
          </a:p>
        </p:txBody>
      </p:sp>
      <p:sp>
        <p:nvSpPr>
          <p:cNvPr id="494662" name="Rectangle 70"/>
          <p:cNvSpPr>
            <a:spLocks noChangeArrowheads="1"/>
          </p:cNvSpPr>
          <p:nvPr/>
        </p:nvSpPr>
        <p:spPr bwMode="auto">
          <a:xfrm>
            <a:off x="6553200" y="2514600"/>
            <a:ext cx="509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rat</a:t>
            </a:r>
          </a:p>
        </p:txBody>
      </p:sp>
      <p:sp>
        <p:nvSpPr>
          <p:cNvPr id="494663" name="Rectangle 71"/>
          <p:cNvSpPr>
            <a:spLocks noChangeArrowheads="1"/>
          </p:cNvSpPr>
          <p:nvPr/>
        </p:nvSpPr>
        <p:spPr bwMode="auto">
          <a:xfrm>
            <a:off x="7038975" y="2514600"/>
            <a:ext cx="1116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squirrel</a:t>
            </a:r>
          </a:p>
        </p:txBody>
      </p:sp>
      <p:sp>
        <p:nvSpPr>
          <p:cNvPr id="494664" name="Rectangle 72"/>
          <p:cNvSpPr>
            <a:spLocks noChangeArrowheads="1"/>
          </p:cNvSpPr>
          <p:nvPr/>
        </p:nvSpPr>
        <p:spPr bwMode="auto">
          <a:xfrm>
            <a:off x="8170863" y="2514600"/>
            <a:ext cx="974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fruitfly</a:t>
            </a:r>
          </a:p>
        </p:txBody>
      </p:sp>
    </p:spTree>
    <p:extLst>
      <p:ext uri="{BB962C8B-B14F-4D97-AF65-F5344CB8AC3E}">
        <p14:creationId xmlns:p14="http://schemas.microsoft.com/office/powerpoint/2010/main" val="409933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94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494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494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4946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494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46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46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946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46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94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94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94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94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94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639" grpId="0" animBg="1"/>
      <p:bldP spid="494640" grpId="0" animBg="1"/>
      <p:bldP spid="494641" grpId="0" animBg="1"/>
      <p:bldP spid="494642" grpId="0" animBg="1"/>
      <p:bldP spid="494643" grpId="0" animBg="1"/>
      <p:bldP spid="494660" grpId="0" build="p" autoUpdateAnimBg="0"/>
      <p:bldP spid="494661" grpId="0" build="p" autoUpdateAnimBg="0" advAuto="1000"/>
      <p:bldP spid="494662" grpId="0" build="p" autoUpdateAnimBg="0" advAuto="1000"/>
      <p:bldP spid="494663" grpId="0" build="p" autoUpdateAnimBg="0" advAuto="1000"/>
      <p:bldP spid="494664" grpId="0" build="p" autoUpdateAnimBg="0" advAuto="100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Uses: Medical diagnostic</a:t>
            </a:r>
          </a:p>
        </p:txBody>
      </p:sp>
      <p:sp>
        <p:nvSpPr>
          <p:cNvPr id="4966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001000" cy="4419600"/>
          </a:xfrm>
        </p:spPr>
        <p:txBody>
          <a:bodyPr/>
          <a:lstStyle/>
          <a:p>
            <a:r>
              <a:rPr lang="en-US"/>
              <a:t>Comparing normal allele to disease allele</a:t>
            </a:r>
          </a:p>
        </p:txBody>
      </p:sp>
      <p:grpSp>
        <p:nvGrpSpPr>
          <p:cNvPr id="496644" name="Group 4"/>
          <p:cNvGrpSpPr>
            <a:grpSpLocks/>
          </p:cNvGrpSpPr>
          <p:nvPr/>
        </p:nvGrpSpPr>
        <p:grpSpPr bwMode="auto">
          <a:xfrm>
            <a:off x="2362200" y="2057400"/>
            <a:ext cx="152400" cy="3048000"/>
            <a:chOff x="1536" y="2016"/>
            <a:chExt cx="96" cy="1920"/>
          </a:xfrm>
        </p:grpSpPr>
        <p:sp>
          <p:nvSpPr>
            <p:cNvPr id="496645" name="Rectangle 5"/>
            <p:cNvSpPr>
              <a:spLocks noChangeArrowheads="1"/>
            </p:cNvSpPr>
            <p:nvPr/>
          </p:nvSpPr>
          <p:spPr bwMode="auto">
            <a:xfrm>
              <a:off x="1536" y="2016"/>
              <a:ext cx="96" cy="1920"/>
            </a:xfrm>
            <a:prstGeom prst="rect">
              <a:avLst/>
            </a:prstGeom>
            <a:solidFill>
              <a:srgbClr val="5E2E08"/>
            </a:solidFill>
            <a:ln w="9525">
              <a:solidFill>
                <a:srgbClr val="5E2E0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6646" name="Rectangle 6"/>
            <p:cNvSpPr>
              <a:spLocks noChangeArrowheads="1"/>
            </p:cNvSpPr>
            <p:nvPr/>
          </p:nvSpPr>
          <p:spPr bwMode="auto">
            <a:xfrm>
              <a:off x="1536" y="2592"/>
              <a:ext cx="96" cy="336"/>
            </a:xfrm>
            <a:prstGeom prst="rect">
              <a:avLst/>
            </a:prstGeom>
            <a:solidFill>
              <a:srgbClr val="00C602"/>
            </a:solidFill>
            <a:ln w="9525">
              <a:solidFill>
                <a:srgbClr val="00C60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96647" name="Group 7"/>
          <p:cNvGrpSpPr>
            <a:grpSpLocks/>
          </p:cNvGrpSpPr>
          <p:nvPr/>
        </p:nvGrpSpPr>
        <p:grpSpPr bwMode="auto">
          <a:xfrm>
            <a:off x="2819400" y="2057400"/>
            <a:ext cx="152400" cy="3048000"/>
            <a:chOff x="2640" y="2016"/>
            <a:chExt cx="96" cy="1920"/>
          </a:xfrm>
        </p:grpSpPr>
        <p:sp>
          <p:nvSpPr>
            <p:cNvPr id="496648" name="Rectangle 8"/>
            <p:cNvSpPr>
              <a:spLocks noChangeArrowheads="1"/>
            </p:cNvSpPr>
            <p:nvPr/>
          </p:nvSpPr>
          <p:spPr bwMode="auto">
            <a:xfrm>
              <a:off x="2640" y="2016"/>
              <a:ext cx="96" cy="1920"/>
            </a:xfrm>
            <a:prstGeom prst="rect">
              <a:avLst/>
            </a:prstGeom>
            <a:solidFill>
              <a:srgbClr val="5E2E08"/>
            </a:solidFill>
            <a:ln w="9525">
              <a:solidFill>
                <a:srgbClr val="5E2E0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6649" name="Rectangle 9"/>
            <p:cNvSpPr>
              <a:spLocks noChangeArrowheads="1"/>
            </p:cNvSpPr>
            <p:nvPr/>
          </p:nvSpPr>
          <p:spPr bwMode="auto">
            <a:xfrm>
              <a:off x="2640" y="2592"/>
              <a:ext cx="96" cy="336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96650" name="Rectangle 10"/>
          <p:cNvSpPr>
            <a:spLocks noChangeArrowheads="1"/>
          </p:cNvSpPr>
          <p:nvPr/>
        </p:nvSpPr>
        <p:spPr bwMode="auto">
          <a:xfrm>
            <a:off x="3059113" y="2228850"/>
            <a:ext cx="2428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F116A"/>
                </a:solidFill>
              </a:rPr>
              <a:t>chromosome with </a:t>
            </a:r>
            <a:br>
              <a:rPr lang="en-US" sz="2000" b="1">
                <a:solidFill>
                  <a:srgbClr val="0F116A"/>
                </a:solidFill>
              </a:rPr>
            </a:br>
            <a:r>
              <a:rPr lang="en-US" sz="2000" b="1">
                <a:solidFill>
                  <a:srgbClr val="0F116A"/>
                </a:solidFill>
              </a:rPr>
              <a:t>disease-causing </a:t>
            </a:r>
            <a:br>
              <a:rPr lang="en-US" sz="2000" b="1">
                <a:solidFill>
                  <a:srgbClr val="0F116A"/>
                </a:solidFill>
              </a:rPr>
            </a:br>
            <a:r>
              <a:rPr lang="en-US" sz="2000" b="1">
                <a:solidFill>
                  <a:srgbClr val="CC0000"/>
                </a:solidFill>
              </a:rPr>
              <a:t>allele 2</a:t>
            </a:r>
            <a:endParaRPr lang="en-US" sz="2000" b="1">
              <a:solidFill>
                <a:srgbClr val="0F116A"/>
              </a:solidFill>
            </a:endParaRPr>
          </a:p>
        </p:txBody>
      </p:sp>
      <p:sp>
        <p:nvSpPr>
          <p:cNvPr id="496651" name="Rectangle 11"/>
          <p:cNvSpPr>
            <a:spLocks noChangeArrowheads="1"/>
          </p:cNvSpPr>
          <p:nvPr/>
        </p:nvSpPr>
        <p:spPr bwMode="auto">
          <a:xfrm>
            <a:off x="430213" y="2228850"/>
            <a:ext cx="17795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F116A"/>
                </a:solidFill>
              </a:rPr>
              <a:t>chromosome</a:t>
            </a:r>
            <a:br>
              <a:rPr lang="en-US" sz="2000" b="1">
                <a:solidFill>
                  <a:srgbClr val="0F116A"/>
                </a:solidFill>
              </a:rPr>
            </a:br>
            <a:r>
              <a:rPr lang="en-US" sz="2000" b="1">
                <a:solidFill>
                  <a:srgbClr val="0F116A"/>
                </a:solidFill>
              </a:rPr>
              <a:t>with normal </a:t>
            </a:r>
            <a:br>
              <a:rPr lang="en-US" sz="2000" b="1">
                <a:solidFill>
                  <a:srgbClr val="0F116A"/>
                </a:solidFill>
              </a:rPr>
            </a:br>
            <a:r>
              <a:rPr lang="en-US" sz="2000" b="1">
                <a:solidFill>
                  <a:srgbClr val="CC0000"/>
                </a:solidFill>
              </a:rPr>
              <a:t>allele 1</a:t>
            </a:r>
            <a:endParaRPr lang="en-US" sz="2000" b="1">
              <a:solidFill>
                <a:srgbClr val="0F116A"/>
              </a:solidFill>
            </a:endParaRPr>
          </a:p>
        </p:txBody>
      </p:sp>
      <p:sp>
        <p:nvSpPr>
          <p:cNvPr id="496652" name="Text Box 12"/>
          <p:cNvSpPr txBox="1">
            <a:spLocks noChangeArrowheads="1"/>
          </p:cNvSpPr>
          <p:nvPr/>
        </p:nvSpPr>
        <p:spPr bwMode="auto">
          <a:xfrm>
            <a:off x="8153400" y="25146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CC0000"/>
                </a:solidFill>
              </a:rPr>
              <a:t>–</a:t>
            </a:r>
            <a:endParaRPr lang="en-US" sz="3600">
              <a:solidFill>
                <a:srgbClr val="40458C"/>
              </a:solidFill>
            </a:endParaRPr>
          </a:p>
        </p:txBody>
      </p:sp>
      <p:sp>
        <p:nvSpPr>
          <p:cNvPr id="496653" name="Text Box 13"/>
          <p:cNvSpPr txBox="1">
            <a:spLocks noChangeArrowheads="1"/>
          </p:cNvSpPr>
          <p:nvPr/>
        </p:nvSpPr>
        <p:spPr bwMode="auto">
          <a:xfrm>
            <a:off x="8153400" y="583565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CC0000"/>
                </a:solidFill>
              </a:rPr>
              <a:t>+</a:t>
            </a:r>
            <a:endParaRPr lang="en-US" sz="3600">
              <a:solidFill>
                <a:srgbClr val="40458C"/>
              </a:solidFill>
            </a:endParaRPr>
          </a:p>
        </p:txBody>
      </p:sp>
      <p:sp>
        <p:nvSpPr>
          <p:cNvPr id="496654" name="Rectangle 14"/>
          <p:cNvSpPr>
            <a:spLocks noChangeArrowheads="1"/>
          </p:cNvSpPr>
          <p:nvPr/>
        </p:nvSpPr>
        <p:spPr bwMode="auto">
          <a:xfrm rot="1785200">
            <a:off x="6170613" y="2346325"/>
            <a:ext cx="1031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5"/>
                </a:solidFill>
              </a:rPr>
              <a:t>allele 1</a:t>
            </a:r>
            <a:endParaRPr lang="en-US" sz="3200" b="1">
              <a:solidFill>
                <a:srgbClr val="660066"/>
              </a:solidFill>
              <a:sym typeface="Symbol" pitchFamily="84" charset="2"/>
            </a:endParaRPr>
          </a:p>
        </p:txBody>
      </p:sp>
      <p:sp>
        <p:nvSpPr>
          <p:cNvPr id="496655" name="Rectangle 15"/>
          <p:cNvSpPr>
            <a:spLocks noChangeArrowheads="1"/>
          </p:cNvSpPr>
          <p:nvPr/>
        </p:nvSpPr>
        <p:spPr bwMode="auto">
          <a:xfrm rot="1778928">
            <a:off x="7085013" y="2344738"/>
            <a:ext cx="1031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5"/>
                </a:solidFill>
              </a:rPr>
              <a:t>allele 2</a:t>
            </a:r>
            <a:endParaRPr lang="en-US" sz="3200" b="1">
              <a:solidFill>
                <a:srgbClr val="660066"/>
              </a:solidFill>
              <a:sym typeface="Symbol" pitchFamily="84" charset="2"/>
            </a:endParaRPr>
          </a:p>
        </p:txBody>
      </p:sp>
      <p:sp>
        <p:nvSpPr>
          <p:cNvPr id="496656" name="Rectangle 16"/>
          <p:cNvSpPr>
            <a:spLocks noChangeArrowheads="1"/>
          </p:cNvSpPr>
          <p:nvPr/>
        </p:nvSpPr>
        <p:spPr bwMode="auto">
          <a:xfrm>
            <a:off x="6781800" y="2895600"/>
            <a:ext cx="1409700" cy="3352800"/>
          </a:xfrm>
          <a:prstGeom prst="rect">
            <a:avLst/>
          </a:prstGeom>
          <a:solidFill>
            <a:srgbClr val="E2D8E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57" name="Rectangle 17"/>
          <p:cNvSpPr>
            <a:spLocks noChangeArrowheads="1"/>
          </p:cNvSpPr>
          <p:nvPr/>
        </p:nvSpPr>
        <p:spPr bwMode="auto">
          <a:xfrm>
            <a:off x="6980238" y="3122613"/>
            <a:ext cx="381000" cy="762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58" name="Rectangle 18"/>
          <p:cNvSpPr>
            <a:spLocks noChangeArrowheads="1"/>
          </p:cNvSpPr>
          <p:nvPr/>
        </p:nvSpPr>
        <p:spPr bwMode="auto">
          <a:xfrm>
            <a:off x="7599363" y="3122613"/>
            <a:ext cx="381000" cy="762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59" name="Rectangle 19"/>
          <p:cNvSpPr>
            <a:spLocks noChangeArrowheads="1"/>
          </p:cNvSpPr>
          <p:nvPr/>
        </p:nvSpPr>
        <p:spPr bwMode="auto">
          <a:xfrm>
            <a:off x="7599363" y="4646613"/>
            <a:ext cx="3810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60" name="Rectangle 20"/>
          <p:cNvSpPr>
            <a:spLocks noChangeArrowheads="1"/>
          </p:cNvSpPr>
          <p:nvPr/>
        </p:nvSpPr>
        <p:spPr bwMode="auto">
          <a:xfrm>
            <a:off x="7599363" y="5332413"/>
            <a:ext cx="3810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61" name="Rectangle 21"/>
          <p:cNvSpPr>
            <a:spLocks noChangeArrowheads="1"/>
          </p:cNvSpPr>
          <p:nvPr/>
        </p:nvSpPr>
        <p:spPr bwMode="auto">
          <a:xfrm>
            <a:off x="7599363" y="5561013"/>
            <a:ext cx="3810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62" name="Rectangle 22"/>
          <p:cNvSpPr>
            <a:spLocks noChangeArrowheads="1"/>
          </p:cNvSpPr>
          <p:nvPr/>
        </p:nvSpPr>
        <p:spPr bwMode="auto">
          <a:xfrm>
            <a:off x="6980238" y="3656013"/>
            <a:ext cx="3810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63" name="Rectangle 23"/>
          <p:cNvSpPr>
            <a:spLocks noChangeArrowheads="1"/>
          </p:cNvSpPr>
          <p:nvPr/>
        </p:nvSpPr>
        <p:spPr bwMode="auto">
          <a:xfrm>
            <a:off x="6980238" y="5561013"/>
            <a:ext cx="3810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64" name="Rectangle 24"/>
          <p:cNvSpPr>
            <a:spLocks noChangeArrowheads="1"/>
          </p:cNvSpPr>
          <p:nvPr/>
        </p:nvSpPr>
        <p:spPr bwMode="auto">
          <a:xfrm>
            <a:off x="8147050" y="2895600"/>
            <a:ext cx="84455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660066"/>
                </a:solidFill>
              </a:rPr>
              <a:t>DNA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660066"/>
                </a:solidFill>
                <a:sym typeface="Symbol" pitchFamily="84" charset="2"/>
              </a:rPr>
              <a:t></a:t>
            </a:r>
          </a:p>
        </p:txBody>
      </p:sp>
      <p:sp>
        <p:nvSpPr>
          <p:cNvPr id="496665" name="Rectangle 25"/>
          <p:cNvSpPr>
            <a:spLocks noChangeArrowheads="1"/>
          </p:cNvSpPr>
          <p:nvPr/>
        </p:nvSpPr>
        <p:spPr bwMode="auto">
          <a:xfrm>
            <a:off x="7599363" y="4114800"/>
            <a:ext cx="3810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66" name="Rectangle 26"/>
          <p:cNvSpPr>
            <a:spLocks noChangeArrowheads="1"/>
          </p:cNvSpPr>
          <p:nvPr/>
        </p:nvSpPr>
        <p:spPr bwMode="auto">
          <a:xfrm>
            <a:off x="7599363" y="5867400"/>
            <a:ext cx="3810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67" name="Rectangle 27"/>
          <p:cNvSpPr>
            <a:spLocks noChangeArrowheads="1"/>
          </p:cNvSpPr>
          <p:nvPr/>
        </p:nvSpPr>
        <p:spPr bwMode="auto">
          <a:xfrm>
            <a:off x="6980238" y="4953000"/>
            <a:ext cx="3810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68" name="AutoShape 28"/>
          <p:cNvSpPr>
            <a:spLocks noChangeArrowheads="1"/>
          </p:cNvSpPr>
          <p:nvPr/>
        </p:nvSpPr>
        <p:spPr bwMode="auto">
          <a:xfrm rot="-5400000">
            <a:off x="4438650" y="3409950"/>
            <a:ext cx="609600" cy="1714500"/>
          </a:xfrm>
          <a:prstGeom prst="downArrow">
            <a:avLst>
              <a:gd name="adj1" fmla="val 50000"/>
              <a:gd name="adj2" fmla="val 9343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69" name="Rectangle 29"/>
          <p:cNvSpPr>
            <a:spLocks noChangeArrowheads="1"/>
          </p:cNvSpPr>
          <p:nvPr/>
        </p:nvSpPr>
        <p:spPr bwMode="auto">
          <a:xfrm>
            <a:off x="352425" y="5562600"/>
            <a:ext cx="4884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660066"/>
                </a:solidFill>
              </a:rPr>
              <a:t>Example: test for Huntington’s disease</a:t>
            </a:r>
          </a:p>
        </p:txBody>
      </p:sp>
      <p:sp>
        <p:nvSpPr>
          <p:cNvPr id="496670" name="Rectangle 30"/>
          <p:cNvSpPr>
            <a:spLocks noChangeArrowheads="1"/>
          </p:cNvSpPr>
          <p:nvPr/>
        </p:nvSpPr>
        <p:spPr bwMode="auto">
          <a:xfrm>
            <a:off x="6923088" y="3262313"/>
            <a:ext cx="509587" cy="2908300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6671" name="Rectangle 31"/>
          <p:cNvSpPr>
            <a:spLocks noChangeArrowheads="1"/>
          </p:cNvSpPr>
          <p:nvPr/>
        </p:nvSpPr>
        <p:spPr bwMode="auto">
          <a:xfrm>
            <a:off x="7537450" y="3262313"/>
            <a:ext cx="509588" cy="2908300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2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966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6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496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6670" grpId="0" animBg="1"/>
      <p:bldP spid="49667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Uses: Forensics</a:t>
            </a:r>
          </a:p>
        </p:txBody>
      </p:sp>
      <p:sp>
        <p:nvSpPr>
          <p:cNvPr id="4986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001000" cy="4419600"/>
          </a:xfrm>
        </p:spPr>
        <p:txBody>
          <a:bodyPr/>
          <a:lstStyle/>
          <a:p>
            <a:r>
              <a:rPr lang="en-US"/>
              <a:t>Comparing DNA sample from crime scene with suspects &amp; victim</a:t>
            </a:r>
          </a:p>
        </p:txBody>
      </p:sp>
      <p:sp>
        <p:nvSpPr>
          <p:cNvPr id="498692" name="Text Box 4"/>
          <p:cNvSpPr txBox="1">
            <a:spLocks noChangeArrowheads="1"/>
          </p:cNvSpPr>
          <p:nvPr/>
        </p:nvSpPr>
        <p:spPr bwMode="auto">
          <a:xfrm>
            <a:off x="6191250" y="28956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CC0000"/>
                </a:solidFill>
              </a:rPr>
              <a:t>–</a:t>
            </a:r>
            <a:endParaRPr lang="en-US" sz="3600">
              <a:solidFill>
                <a:srgbClr val="40458C"/>
              </a:solidFill>
            </a:endParaRPr>
          </a:p>
        </p:txBody>
      </p:sp>
      <p:sp>
        <p:nvSpPr>
          <p:cNvPr id="498693" name="Text Box 5"/>
          <p:cNvSpPr txBox="1">
            <a:spLocks noChangeArrowheads="1"/>
          </p:cNvSpPr>
          <p:nvPr/>
        </p:nvSpPr>
        <p:spPr bwMode="auto">
          <a:xfrm>
            <a:off x="6191250" y="621665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CC0000"/>
                </a:solidFill>
              </a:rPr>
              <a:t>+</a:t>
            </a:r>
            <a:endParaRPr lang="en-US" sz="3600">
              <a:solidFill>
                <a:srgbClr val="40458C"/>
              </a:solidFill>
            </a:endParaRPr>
          </a:p>
        </p:txBody>
      </p:sp>
      <p:sp>
        <p:nvSpPr>
          <p:cNvPr id="498694" name="Rectangle 6"/>
          <p:cNvSpPr>
            <a:spLocks noChangeArrowheads="1"/>
          </p:cNvSpPr>
          <p:nvPr/>
        </p:nvSpPr>
        <p:spPr bwMode="auto">
          <a:xfrm>
            <a:off x="3124200" y="2879725"/>
            <a:ext cx="495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5"/>
                </a:solidFill>
              </a:rPr>
              <a:t>S1</a:t>
            </a:r>
            <a:endParaRPr lang="en-US" sz="3200" b="1">
              <a:solidFill>
                <a:srgbClr val="660066"/>
              </a:solidFill>
              <a:sym typeface="Symbol" pitchFamily="84" charset="2"/>
            </a:endParaRPr>
          </a:p>
        </p:txBody>
      </p:sp>
      <p:sp>
        <p:nvSpPr>
          <p:cNvPr id="498695" name="Rectangle 7"/>
          <p:cNvSpPr>
            <a:spLocks noChangeArrowheads="1"/>
          </p:cNvSpPr>
          <p:nvPr/>
        </p:nvSpPr>
        <p:spPr bwMode="auto">
          <a:xfrm>
            <a:off x="6242050" y="3276600"/>
            <a:ext cx="84455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660066"/>
                </a:solidFill>
              </a:rPr>
              <a:t>DNA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660066"/>
                </a:solidFill>
                <a:sym typeface="Symbol" pitchFamily="84" charset="2"/>
              </a:rPr>
              <a:t></a:t>
            </a:r>
          </a:p>
        </p:txBody>
      </p:sp>
      <p:grpSp>
        <p:nvGrpSpPr>
          <p:cNvPr id="498696" name="Group 8"/>
          <p:cNvGrpSpPr>
            <a:grpSpLocks/>
          </p:cNvGrpSpPr>
          <p:nvPr/>
        </p:nvGrpSpPr>
        <p:grpSpPr bwMode="auto">
          <a:xfrm>
            <a:off x="2971800" y="3200400"/>
            <a:ext cx="3276600" cy="3352800"/>
            <a:chOff x="1872" y="1824"/>
            <a:chExt cx="2064" cy="2112"/>
          </a:xfrm>
        </p:grpSpPr>
        <p:sp>
          <p:nvSpPr>
            <p:cNvPr id="498697" name="Rectangle 9"/>
            <p:cNvSpPr>
              <a:spLocks noChangeArrowheads="1"/>
            </p:cNvSpPr>
            <p:nvPr/>
          </p:nvSpPr>
          <p:spPr bwMode="auto">
            <a:xfrm>
              <a:off x="1872" y="1824"/>
              <a:ext cx="2064" cy="2112"/>
            </a:xfrm>
            <a:prstGeom prst="rect">
              <a:avLst/>
            </a:prstGeom>
            <a:solidFill>
              <a:srgbClr val="E2D8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698" name="Rectangle 10"/>
            <p:cNvSpPr>
              <a:spLocks noChangeArrowheads="1"/>
            </p:cNvSpPr>
            <p:nvPr/>
          </p:nvSpPr>
          <p:spPr bwMode="auto">
            <a:xfrm>
              <a:off x="1997" y="1967"/>
              <a:ext cx="240" cy="48"/>
            </a:xfrm>
            <a:prstGeom prst="rect">
              <a:avLst/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699" name="Rectangle 11"/>
            <p:cNvSpPr>
              <a:spLocks noChangeArrowheads="1"/>
            </p:cNvSpPr>
            <p:nvPr/>
          </p:nvSpPr>
          <p:spPr bwMode="auto">
            <a:xfrm>
              <a:off x="2387" y="1967"/>
              <a:ext cx="240" cy="48"/>
            </a:xfrm>
            <a:prstGeom prst="rect">
              <a:avLst/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0" name="Rectangle 12"/>
            <p:cNvSpPr>
              <a:spLocks noChangeArrowheads="1"/>
            </p:cNvSpPr>
            <p:nvPr/>
          </p:nvSpPr>
          <p:spPr bwMode="auto">
            <a:xfrm>
              <a:off x="2387" y="2927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1" name="Rectangle 13"/>
            <p:cNvSpPr>
              <a:spLocks noChangeArrowheads="1"/>
            </p:cNvSpPr>
            <p:nvPr/>
          </p:nvSpPr>
          <p:spPr bwMode="auto">
            <a:xfrm>
              <a:off x="2387" y="3359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2" name="Rectangle 14"/>
            <p:cNvSpPr>
              <a:spLocks noChangeArrowheads="1"/>
            </p:cNvSpPr>
            <p:nvPr/>
          </p:nvSpPr>
          <p:spPr bwMode="auto">
            <a:xfrm>
              <a:off x="2387" y="3503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3" name="Rectangle 15"/>
            <p:cNvSpPr>
              <a:spLocks noChangeArrowheads="1"/>
            </p:cNvSpPr>
            <p:nvPr/>
          </p:nvSpPr>
          <p:spPr bwMode="auto">
            <a:xfrm>
              <a:off x="1997" y="2303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4" name="Rectangle 16"/>
            <p:cNvSpPr>
              <a:spLocks noChangeArrowheads="1"/>
            </p:cNvSpPr>
            <p:nvPr/>
          </p:nvSpPr>
          <p:spPr bwMode="auto">
            <a:xfrm>
              <a:off x="1997" y="3503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5" name="Rectangle 17"/>
            <p:cNvSpPr>
              <a:spLocks noChangeArrowheads="1"/>
            </p:cNvSpPr>
            <p:nvPr/>
          </p:nvSpPr>
          <p:spPr bwMode="auto">
            <a:xfrm>
              <a:off x="2387" y="2592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6" name="Rectangle 18"/>
            <p:cNvSpPr>
              <a:spLocks noChangeArrowheads="1"/>
            </p:cNvSpPr>
            <p:nvPr/>
          </p:nvSpPr>
          <p:spPr bwMode="auto">
            <a:xfrm>
              <a:off x="2387" y="3696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7" name="Rectangle 19"/>
            <p:cNvSpPr>
              <a:spLocks noChangeArrowheads="1"/>
            </p:cNvSpPr>
            <p:nvPr/>
          </p:nvSpPr>
          <p:spPr bwMode="auto">
            <a:xfrm>
              <a:off x="1997" y="312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8" name="Rectangle 20"/>
            <p:cNvSpPr>
              <a:spLocks noChangeArrowheads="1"/>
            </p:cNvSpPr>
            <p:nvPr/>
          </p:nvSpPr>
          <p:spPr bwMode="auto">
            <a:xfrm>
              <a:off x="2778" y="1967"/>
              <a:ext cx="240" cy="48"/>
            </a:xfrm>
            <a:prstGeom prst="rect">
              <a:avLst/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09" name="Rectangle 21"/>
            <p:cNvSpPr>
              <a:spLocks noChangeArrowheads="1"/>
            </p:cNvSpPr>
            <p:nvPr/>
          </p:nvSpPr>
          <p:spPr bwMode="auto">
            <a:xfrm>
              <a:off x="3168" y="1967"/>
              <a:ext cx="240" cy="48"/>
            </a:xfrm>
            <a:prstGeom prst="rect">
              <a:avLst/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0" name="Rectangle 22"/>
            <p:cNvSpPr>
              <a:spLocks noChangeArrowheads="1"/>
            </p:cNvSpPr>
            <p:nvPr/>
          </p:nvSpPr>
          <p:spPr bwMode="auto">
            <a:xfrm>
              <a:off x="3168" y="2784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1" name="Rectangle 23"/>
            <p:cNvSpPr>
              <a:spLocks noChangeArrowheads="1"/>
            </p:cNvSpPr>
            <p:nvPr/>
          </p:nvSpPr>
          <p:spPr bwMode="auto">
            <a:xfrm>
              <a:off x="3168" y="3503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2" name="Rectangle 24"/>
            <p:cNvSpPr>
              <a:spLocks noChangeArrowheads="1"/>
            </p:cNvSpPr>
            <p:nvPr/>
          </p:nvSpPr>
          <p:spPr bwMode="auto">
            <a:xfrm>
              <a:off x="3168" y="240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3" name="Rectangle 25"/>
            <p:cNvSpPr>
              <a:spLocks noChangeArrowheads="1"/>
            </p:cNvSpPr>
            <p:nvPr/>
          </p:nvSpPr>
          <p:spPr bwMode="auto">
            <a:xfrm>
              <a:off x="3168" y="3696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4" name="Rectangle 26"/>
            <p:cNvSpPr>
              <a:spLocks noChangeArrowheads="1"/>
            </p:cNvSpPr>
            <p:nvPr/>
          </p:nvSpPr>
          <p:spPr bwMode="auto">
            <a:xfrm>
              <a:off x="2784" y="2208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5" name="Rectangle 27"/>
            <p:cNvSpPr>
              <a:spLocks noChangeArrowheads="1"/>
            </p:cNvSpPr>
            <p:nvPr/>
          </p:nvSpPr>
          <p:spPr bwMode="auto">
            <a:xfrm>
              <a:off x="2784" y="2592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6" name="Rectangle 28"/>
            <p:cNvSpPr>
              <a:spLocks noChangeArrowheads="1"/>
            </p:cNvSpPr>
            <p:nvPr/>
          </p:nvSpPr>
          <p:spPr bwMode="auto">
            <a:xfrm>
              <a:off x="2784" y="312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7" name="Rectangle 29"/>
            <p:cNvSpPr>
              <a:spLocks noChangeArrowheads="1"/>
            </p:cNvSpPr>
            <p:nvPr/>
          </p:nvSpPr>
          <p:spPr bwMode="auto">
            <a:xfrm>
              <a:off x="2784" y="3648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8" name="Rectangle 30"/>
            <p:cNvSpPr>
              <a:spLocks noChangeArrowheads="1"/>
            </p:cNvSpPr>
            <p:nvPr/>
          </p:nvSpPr>
          <p:spPr bwMode="auto">
            <a:xfrm>
              <a:off x="2784" y="384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19" name="Rectangle 31"/>
            <p:cNvSpPr>
              <a:spLocks noChangeArrowheads="1"/>
            </p:cNvSpPr>
            <p:nvPr/>
          </p:nvSpPr>
          <p:spPr bwMode="auto">
            <a:xfrm>
              <a:off x="3552" y="1967"/>
              <a:ext cx="240" cy="48"/>
            </a:xfrm>
            <a:prstGeom prst="rect">
              <a:avLst/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20" name="Rectangle 32"/>
            <p:cNvSpPr>
              <a:spLocks noChangeArrowheads="1"/>
            </p:cNvSpPr>
            <p:nvPr/>
          </p:nvSpPr>
          <p:spPr bwMode="auto">
            <a:xfrm>
              <a:off x="3552" y="2927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21" name="Rectangle 33"/>
            <p:cNvSpPr>
              <a:spLocks noChangeArrowheads="1"/>
            </p:cNvSpPr>
            <p:nvPr/>
          </p:nvSpPr>
          <p:spPr bwMode="auto">
            <a:xfrm>
              <a:off x="3552" y="3359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22" name="Rectangle 34"/>
            <p:cNvSpPr>
              <a:spLocks noChangeArrowheads="1"/>
            </p:cNvSpPr>
            <p:nvPr/>
          </p:nvSpPr>
          <p:spPr bwMode="auto">
            <a:xfrm>
              <a:off x="3552" y="3503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23" name="Rectangle 35"/>
            <p:cNvSpPr>
              <a:spLocks noChangeArrowheads="1"/>
            </p:cNvSpPr>
            <p:nvPr/>
          </p:nvSpPr>
          <p:spPr bwMode="auto">
            <a:xfrm>
              <a:off x="3552" y="2592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498724" name="Rectangle 36"/>
            <p:cNvSpPr>
              <a:spLocks noChangeArrowheads="1"/>
            </p:cNvSpPr>
            <p:nvPr/>
          </p:nvSpPr>
          <p:spPr bwMode="auto">
            <a:xfrm>
              <a:off x="3552" y="3696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498725" name="Rectangle 37"/>
          <p:cNvSpPr>
            <a:spLocks noChangeArrowheads="1"/>
          </p:cNvSpPr>
          <p:nvPr/>
        </p:nvSpPr>
        <p:spPr bwMode="auto">
          <a:xfrm>
            <a:off x="3733800" y="2879725"/>
            <a:ext cx="495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5"/>
                </a:solidFill>
              </a:rPr>
              <a:t>S2</a:t>
            </a:r>
            <a:endParaRPr lang="en-US" sz="3200" b="1">
              <a:solidFill>
                <a:srgbClr val="660066"/>
              </a:solidFill>
              <a:sym typeface="Symbol" pitchFamily="84" charset="2"/>
            </a:endParaRPr>
          </a:p>
        </p:txBody>
      </p:sp>
      <p:sp>
        <p:nvSpPr>
          <p:cNvPr id="498726" name="Rectangle 38"/>
          <p:cNvSpPr>
            <a:spLocks noChangeArrowheads="1"/>
          </p:cNvSpPr>
          <p:nvPr/>
        </p:nvSpPr>
        <p:spPr bwMode="auto">
          <a:xfrm>
            <a:off x="4343400" y="2879725"/>
            <a:ext cx="495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5"/>
                </a:solidFill>
              </a:rPr>
              <a:t>S3</a:t>
            </a:r>
            <a:endParaRPr lang="en-US" sz="3200" b="1">
              <a:solidFill>
                <a:srgbClr val="660066"/>
              </a:solidFill>
              <a:sym typeface="Symbol" pitchFamily="84" charset="2"/>
            </a:endParaRPr>
          </a:p>
        </p:txBody>
      </p:sp>
      <p:sp>
        <p:nvSpPr>
          <p:cNvPr id="498727" name="Rectangle 39"/>
          <p:cNvSpPr>
            <a:spLocks noChangeArrowheads="1"/>
          </p:cNvSpPr>
          <p:nvPr/>
        </p:nvSpPr>
        <p:spPr bwMode="auto">
          <a:xfrm>
            <a:off x="5022850" y="2879725"/>
            <a:ext cx="354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5"/>
                </a:solidFill>
              </a:rPr>
              <a:t>V</a:t>
            </a:r>
            <a:endParaRPr lang="en-US" sz="3200" b="1">
              <a:solidFill>
                <a:srgbClr val="660066"/>
              </a:solidFill>
              <a:sym typeface="Symbol" pitchFamily="84" charset="2"/>
            </a:endParaRPr>
          </a:p>
        </p:txBody>
      </p:sp>
      <p:sp>
        <p:nvSpPr>
          <p:cNvPr id="498728" name="Rectangle 40"/>
          <p:cNvSpPr>
            <a:spLocks noChangeArrowheads="1"/>
          </p:cNvSpPr>
          <p:nvPr/>
        </p:nvSpPr>
        <p:spPr bwMode="auto">
          <a:xfrm>
            <a:off x="3341688" y="2514600"/>
            <a:ext cx="1285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5"/>
                </a:solidFill>
              </a:rPr>
              <a:t>suspects</a:t>
            </a:r>
            <a:endParaRPr lang="en-US" sz="3200" b="1">
              <a:solidFill>
                <a:srgbClr val="660066"/>
              </a:solidFill>
              <a:sym typeface="Symbol" pitchFamily="84" charset="2"/>
            </a:endParaRPr>
          </a:p>
        </p:txBody>
      </p:sp>
      <p:sp>
        <p:nvSpPr>
          <p:cNvPr id="498729" name="Rectangle 41"/>
          <p:cNvSpPr>
            <a:spLocks noChangeArrowheads="1"/>
          </p:cNvSpPr>
          <p:nvPr/>
        </p:nvSpPr>
        <p:spPr bwMode="auto">
          <a:xfrm>
            <a:off x="5384800" y="2608263"/>
            <a:ext cx="97155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5"/>
                </a:solidFill>
              </a:rPr>
              <a:t>crime </a:t>
            </a:r>
            <a:br>
              <a:rPr lang="en-US" b="1">
                <a:solidFill>
                  <a:srgbClr val="000005"/>
                </a:solidFill>
              </a:rPr>
            </a:br>
            <a:r>
              <a:rPr lang="en-US" b="1">
                <a:solidFill>
                  <a:srgbClr val="000005"/>
                </a:solidFill>
              </a:rPr>
              <a:t>scene </a:t>
            </a:r>
            <a:br>
              <a:rPr lang="en-US" b="1">
                <a:solidFill>
                  <a:srgbClr val="000005"/>
                </a:solidFill>
              </a:rPr>
            </a:br>
            <a:r>
              <a:rPr lang="en-US" b="1">
                <a:solidFill>
                  <a:srgbClr val="000005"/>
                </a:solidFill>
              </a:rPr>
              <a:t>sample</a:t>
            </a:r>
            <a:endParaRPr lang="en-US" sz="3200" b="1">
              <a:solidFill>
                <a:srgbClr val="660066"/>
              </a:solidFill>
              <a:sym typeface="Symbol" pitchFamily="84" charset="2"/>
            </a:endParaRPr>
          </a:p>
        </p:txBody>
      </p:sp>
      <p:sp>
        <p:nvSpPr>
          <p:cNvPr id="498730" name="Rectangle 42"/>
          <p:cNvSpPr>
            <a:spLocks noChangeArrowheads="1"/>
          </p:cNvSpPr>
          <p:nvPr/>
        </p:nvSpPr>
        <p:spPr bwMode="auto">
          <a:xfrm>
            <a:off x="3101975" y="3619500"/>
            <a:ext cx="509588" cy="286702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8731" name="Rectangle 43"/>
          <p:cNvSpPr>
            <a:spLocks noChangeArrowheads="1"/>
          </p:cNvSpPr>
          <p:nvPr/>
        </p:nvSpPr>
        <p:spPr bwMode="auto">
          <a:xfrm>
            <a:off x="4981575" y="3619500"/>
            <a:ext cx="509588" cy="286702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8732" name="Rectangle 44"/>
          <p:cNvSpPr>
            <a:spLocks noChangeArrowheads="1"/>
          </p:cNvSpPr>
          <p:nvPr/>
        </p:nvSpPr>
        <p:spPr bwMode="auto">
          <a:xfrm>
            <a:off x="5583238" y="3619500"/>
            <a:ext cx="509587" cy="286702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8733" name="Rectangle 45"/>
          <p:cNvSpPr>
            <a:spLocks noChangeArrowheads="1"/>
          </p:cNvSpPr>
          <p:nvPr/>
        </p:nvSpPr>
        <p:spPr bwMode="auto">
          <a:xfrm>
            <a:off x="3725863" y="3619500"/>
            <a:ext cx="509587" cy="286702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8734" name="Rectangle 46"/>
          <p:cNvSpPr>
            <a:spLocks noChangeArrowheads="1"/>
          </p:cNvSpPr>
          <p:nvPr/>
        </p:nvSpPr>
        <p:spPr bwMode="auto">
          <a:xfrm>
            <a:off x="4349750" y="3619500"/>
            <a:ext cx="509588" cy="286702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98735" name="AutoShape 47"/>
          <p:cNvSpPr>
            <a:spLocks noChangeArrowheads="1"/>
          </p:cNvSpPr>
          <p:nvPr/>
        </p:nvSpPr>
        <p:spPr bwMode="auto">
          <a:xfrm>
            <a:off x="3643313" y="2911475"/>
            <a:ext cx="654050" cy="37877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0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987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4987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4987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498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4987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987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730" grpId="0" animBg="1"/>
      <p:bldP spid="498731" grpId="0" animBg="1"/>
      <p:bldP spid="498732" grpId="0" animBg="1"/>
      <p:bldP spid="498733" grpId="0" animBg="1"/>
      <p:bldP spid="498734" grpId="0" animBg="1"/>
      <p:bldP spid="4987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4834" name="Picture 2" descr="f16-16_dna_profiles_of_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1" r="6750"/>
          <a:stretch>
            <a:fillRect/>
          </a:stretch>
        </p:blipFill>
        <p:spPr bwMode="auto">
          <a:xfrm>
            <a:off x="3733800" y="2535238"/>
            <a:ext cx="5348288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48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Electrophoresis use in forensics</a:t>
            </a:r>
          </a:p>
        </p:txBody>
      </p:sp>
      <p:sp>
        <p:nvSpPr>
          <p:cNvPr id="50483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305800" cy="1066800"/>
          </a:xfrm>
        </p:spPr>
        <p:txBody>
          <a:bodyPr/>
          <a:lstStyle/>
          <a:p>
            <a:r>
              <a:rPr lang="en-US" sz="2600" dirty="0"/>
              <a:t>Evidence from murder trial</a:t>
            </a:r>
          </a:p>
          <a:p>
            <a:pPr lvl="1"/>
            <a:r>
              <a:rPr lang="en-US" sz="2400" dirty="0"/>
              <a:t>Do you think </a:t>
            </a:r>
            <a:r>
              <a:rPr lang="en-US" sz="2400" dirty="0" smtClean="0"/>
              <a:t>the suspect </a:t>
            </a:r>
            <a:r>
              <a:rPr lang="en-US" sz="2400" dirty="0"/>
              <a:t>is guilty?</a:t>
            </a:r>
          </a:p>
        </p:txBody>
      </p:sp>
      <p:sp>
        <p:nvSpPr>
          <p:cNvPr id="504837" name="Rectangle 5"/>
          <p:cNvSpPr>
            <a:spLocks noChangeArrowheads="1"/>
          </p:cNvSpPr>
          <p:nvPr/>
        </p:nvSpPr>
        <p:spPr bwMode="auto">
          <a:xfrm>
            <a:off x="2878138" y="6248400"/>
            <a:ext cx="1511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F116A"/>
                </a:solidFill>
              </a:rPr>
              <a:t>“standard”</a:t>
            </a:r>
          </a:p>
        </p:txBody>
      </p:sp>
      <p:sp>
        <p:nvSpPr>
          <p:cNvPr id="504838" name="Rectangle 6"/>
          <p:cNvSpPr>
            <a:spLocks noChangeArrowheads="1"/>
          </p:cNvSpPr>
          <p:nvPr/>
        </p:nvSpPr>
        <p:spPr bwMode="auto">
          <a:xfrm>
            <a:off x="-14288" y="3657600"/>
            <a:ext cx="420687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FF"/>
                </a:solidFill>
              </a:rPr>
              <a:t>blood sample 3 from crime scene</a:t>
            </a:r>
          </a:p>
        </p:txBody>
      </p:sp>
      <p:sp>
        <p:nvSpPr>
          <p:cNvPr id="504839" name="Rectangle 7"/>
          <p:cNvSpPr>
            <a:spLocks noChangeArrowheads="1"/>
          </p:cNvSpPr>
          <p:nvPr/>
        </p:nvSpPr>
        <p:spPr bwMode="auto">
          <a:xfrm>
            <a:off x="2876550" y="4114800"/>
            <a:ext cx="1511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F116A"/>
                </a:solidFill>
              </a:rPr>
              <a:t>“standard”</a:t>
            </a:r>
          </a:p>
        </p:txBody>
      </p:sp>
      <p:sp>
        <p:nvSpPr>
          <p:cNvPr id="504840" name="Rectangle 8"/>
          <p:cNvSpPr>
            <a:spLocks noChangeArrowheads="1"/>
          </p:cNvSpPr>
          <p:nvPr/>
        </p:nvSpPr>
        <p:spPr bwMode="auto">
          <a:xfrm>
            <a:off x="-11113" y="2590800"/>
            <a:ext cx="420687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FF"/>
                </a:solidFill>
              </a:rPr>
              <a:t>blood sample 1 from crime scene</a:t>
            </a:r>
            <a:endParaRPr lang="en-US" sz="2000" b="1">
              <a:solidFill>
                <a:srgbClr val="CC0000"/>
              </a:solidFill>
            </a:endParaRPr>
          </a:p>
        </p:txBody>
      </p:sp>
      <p:sp>
        <p:nvSpPr>
          <p:cNvPr id="504841" name="Rectangle 9"/>
          <p:cNvSpPr>
            <a:spLocks noChangeArrowheads="1"/>
          </p:cNvSpPr>
          <p:nvPr/>
        </p:nvSpPr>
        <p:spPr bwMode="auto">
          <a:xfrm>
            <a:off x="-12700" y="3124200"/>
            <a:ext cx="4206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FF"/>
                </a:solidFill>
              </a:rPr>
              <a:t>blood sample 2 from crime scene</a:t>
            </a:r>
          </a:p>
        </p:txBody>
      </p:sp>
      <p:sp>
        <p:nvSpPr>
          <p:cNvPr id="504842" name="Oval 10"/>
          <p:cNvSpPr>
            <a:spLocks noChangeArrowheads="1"/>
          </p:cNvSpPr>
          <p:nvPr/>
        </p:nvSpPr>
        <p:spPr bwMode="auto">
          <a:xfrm>
            <a:off x="4097338" y="2514600"/>
            <a:ext cx="533400" cy="457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43" name="Oval 11"/>
          <p:cNvSpPr>
            <a:spLocks noChangeArrowheads="1"/>
          </p:cNvSpPr>
          <p:nvPr/>
        </p:nvSpPr>
        <p:spPr bwMode="auto">
          <a:xfrm>
            <a:off x="6532563" y="3048000"/>
            <a:ext cx="1295400" cy="4572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44" name="Oval 12"/>
          <p:cNvSpPr>
            <a:spLocks noChangeArrowheads="1"/>
          </p:cNvSpPr>
          <p:nvPr/>
        </p:nvSpPr>
        <p:spPr bwMode="auto">
          <a:xfrm>
            <a:off x="6357938" y="2514600"/>
            <a:ext cx="533400" cy="457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45" name="Oval 13"/>
          <p:cNvSpPr>
            <a:spLocks noChangeArrowheads="1"/>
          </p:cNvSpPr>
          <p:nvPr/>
        </p:nvSpPr>
        <p:spPr bwMode="auto">
          <a:xfrm>
            <a:off x="7146925" y="2514600"/>
            <a:ext cx="533400" cy="457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46" name="Oval 14"/>
          <p:cNvSpPr>
            <a:spLocks noChangeArrowheads="1"/>
          </p:cNvSpPr>
          <p:nvPr/>
        </p:nvSpPr>
        <p:spPr bwMode="auto">
          <a:xfrm>
            <a:off x="4097338" y="3570288"/>
            <a:ext cx="533400" cy="457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47" name="Oval 15"/>
          <p:cNvSpPr>
            <a:spLocks noChangeArrowheads="1"/>
          </p:cNvSpPr>
          <p:nvPr/>
        </p:nvSpPr>
        <p:spPr bwMode="auto">
          <a:xfrm>
            <a:off x="6359525" y="3570288"/>
            <a:ext cx="533400" cy="457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48" name="Oval 16"/>
          <p:cNvSpPr>
            <a:spLocks noChangeArrowheads="1"/>
          </p:cNvSpPr>
          <p:nvPr/>
        </p:nvSpPr>
        <p:spPr bwMode="auto">
          <a:xfrm>
            <a:off x="7146925" y="3570288"/>
            <a:ext cx="533400" cy="457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49" name="Rectangle 17"/>
          <p:cNvSpPr>
            <a:spLocks noChangeArrowheads="1"/>
          </p:cNvSpPr>
          <p:nvPr/>
        </p:nvSpPr>
        <p:spPr bwMode="auto">
          <a:xfrm>
            <a:off x="923925" y="5562600"/>
            <a:ext cx="3473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660000"/>
                </a:solidFill>
              </a:rPr>
              <a:t>blood sample from victim 2</a:t>
            </a:r>
          </a:p>
        </p:txBody>
      </p:sp>
      <p:sp>
        <p:nvSpPr>
          <p:cNvPr id="504850" name="Rectangle 18"/>
          <p:cNvSpPr>
            <a:spLocks noChangeArrowheads="1"/>
          </p:cNvSpPr>
          <p:nvPr/>
        </p:nvSpPr>
        <p:spPr bwMode="auto">
          <a:xfrm>
            <a:off x="922338" y="5105400"/>
            <a:ext cx="3473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660000"/>
                </a:solidFill>
              </a:rPr>
              <a:t>blood sample from victim 1</a:t>
            </a:r>
          </a:p>
        </p:txBody>
      </p:sp>
      <p:sp>
        <p:nvSpPr>
          <p:cNvPr id="504851" name="Oval 19"/>
          <p:cNvSpPr>
            <a:spLocks noChangeArrowheads="1"/>
          </p:cNvSpPr>
          <p:nvPr/>
        </p:nvSpPr>
        <p:spPr bwMode="auto">
          <a:xfrm>
            <a:off x="6530975" y="5097463"/>
            <a:ext cx="1295400" cy="4572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52" name="Oval 20"/>
          <p:cNvSpPr>
            <a:spLocks noChangeArrowheads="1"/>
          </p:cNvSpPr>
          <p:nvPr/>
        </p:nvSpPr>
        <p:spPr bwMode="auto">
          <a:xfrm>
            <a:off x="4516438" y="5554663"/>
            <a:ext cx="533400" cy="4572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53" name="Oval 21"/>
          <p:cNvSpPr>
            <a:spLocks noChangeArrowheads="1"/>
          </p:cNvSpPr>
          <p:nvPr/>
        </p:nvSpPr>
        <p:spPr bwMode="auto">
          <a:xfrm>
            <a:off x="5786438" y="5622925"/>
            <a:ext cx="2049462" cy="322263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54" name="Rectangle 22"/>
          <p:cNvSpPr>
            <a:spLocks noChangeArrowheads="1"/>
          </p:cNvSpPr>
          <p:nvPr/>
        </p:nvSpPr>
        <p:spPr bwMode="auto">
          <a:xfrm>
            <a:off x="7885113" y="2362200"/>
            <a:ext cx="1173162" cy="441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55" name="Rectangle 23"/>
          <p:cNvSpPr>
            <a:spLocks noChangeArrowheads="1"/>
          </p:cNvSpPr>
          <p:nvPr/>
        </p:nvSpPr>
        <p:spPr bwMode="auto">
          <a:xfrm>
            <a:off x="709613" y="4572000"/>
            <a:ext cx="348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CC0000"/>
                </a:solidFill>
              </a:rPr>
              <a:t>blood sample from suspect</a:t>
            </a:r>
          </a:p>
        </p:txBody>
      </p:sp>
      <p:sp>
        <p:nvSpPr>
          <p:cNvPr id="504856" name="Oval 24"/>
          <p:cNvSpPr>
            <a:spLocks noChangeArrowheads="1"/>
          </p:cNvSpPr>
          <p:nvPr/>
        </p:nvSpPr>
        <p:spPr bwMode="auto">
          <a:xfrm>
            <a:off x="4097338" y="4564063"/>
            <a:ext cx="533400" cy="457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57" name="Oval 25"/>
          <p:cNvSpPr>
            <a:spLocks noChangeArrowheads="1"/>
          </p:cNvSpPr>
          <p:nvPr/>
        </p:nvSpPr>
        <p:spPr bwMode="auto">
          <a:xfrm>
            <a:off x="6359525" y="4584700"/>
            <a:ext cx="533400" cy="457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58" name="Oval 26"/>
          <p:cNvSpPr>
            <a:spLocks noChangeArrowheads="1"/>
          </p:cNvSpPr>
          <p:nvPr/>
        </p:nvSpPr>
        <p:spPr bwMode="auto">
          <a:xfrm>
            <a:off x="7148513" y="4573588"/>
            <a:ext cx="533400" cy="457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4859" name="Rectangle 27"/>
          <p:cNvSpPr>
            <a:spLocks noChangeArrowheads="1"/>
          </p:cNvSpPr>
          <p:nvPr/>
        </p:nvSpPr>
        <p:spPr bwMode="auto">
          <a:xfrm>
            <a:off x="7823200" y="4641850"/>
            <a:ext cx="1370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CC0000"/>
                </a:solidFill>
              </a:rPr>
              <a:t>OJ Simpson</a:t>
            </a:r>
          </a:p>
        </p:txBody>
      </p:sp>
      <p:sp>
        <p:nvSpPr>
          <p:cNvPr id="504860" name="Rectangle 28"/>
          <p:cNvSpPr>
            <a:spLocks noChangeArrowheads="1"/>
          </p:cNvSpPr>
          <p:nvPr/>
        </p:nvSpPr>
        <p:spPr bwMode="auto">
          <a:xfrm>
            <a:off x="8174038" y="5143500"/>
            <a:ext cx="1019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FF"/>
                </a:solidFill>
              </a:rPr>
              <a:t>N Brown</a:t>
            </a:r>
          </a:p>
        </p:txBody>
      </p:sp>
      <p:sp>
        <p:nvSpPr>
          <p:cNvPr id="504861" name="Rectangle 29"/>
          <p:cNvSpPr>
            <a:spLocks noChangeArrowheads="1"/>
          </p:cNvSpPr>
          <p:nvPr/>
        </p:nvSpPr>
        <p:spPr bwMode="auto">
          <a:xfrm>
            <a:off x="8016875" y="5686425"/>
            <a:ext cx="1268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8000"/>
                </a:solidFill>
              </a:rPr>
              <a:t>R Goldman</a:t>
            </a:r>
          </a:p>
        </p:txBody>
      </p:sp>
    </p:spTree>
    <p:extLst>
      <p:ext uri="{BB962C8B-B14F-4D97-AF65-F5344CB8AC3E}">
        <p14:creationId xmlns:p14="http://schemas.microsoft.com/office/powerpoint/2010/main" val="428042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4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4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4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4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4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4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048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48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048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048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048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048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048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4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4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48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04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04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048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048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4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04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048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048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048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504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504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504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838" grpId="0" build="p" autoUpdateAnimBg="0"/>
      <p:bldP spid="504840" grpId="0" build="p" autoUpdateAnimBg="0"/>
      <p:bldP spid="504841" grpId="0" build="p" autoUpdateAnimBg="0"/>
      <p:bldP spid="504842" grpId="0" animBg="1"/>
      <p:bldP spid="504843" grpId="0" animBg="1"/>
      <p:bldP spid="504844" grpId="0" animBg="1"/>
      <p:bldP spid="504845" grpId="0" animBg="1"/>
      <p:bldP spid="504846" grpId="0" animBg="1"/>
      <p:bldP spid="504847" grpId="0" animBg="1"/>
      <p:bldP spid="504848" grpId="0" animBg="1"/>
      <p:bldP spid="504850" grpId="0" build="p" autoUpdateAnimBg="0"/>
      <p:bldP spid="504851" grpId="0" animBg="1"/>
      <p:bldP spid="504852" grpId="0" animBg="1"/>
      <p:bldP spid="504853" grpId="0" animBg="1"/>
      <p:bldP spid="504855" grpId="0" build="p" autoUpdateAnimBg="0"/>
      <p:bldP spid="504856" grpId="0" animBg="1"/>
      <p:bldP spid="504857" grpId="0" animBg="1"/>
      <p:bldP spid="504858" grpId="0" animBg="1"/>
      <p:bldP spid="504859" grpId="0" build="p" autoUpdateAnimBg="0"/>
      <p:bldP spid="504860" grpId="0" build="p" autoUpdateAnimBg="0"/>
      <p:bldP spid="504861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Uses: Paternity </a:t>
            </a:r>
          </a:p>
        </p:txBody>
      </p:sp>
      <p:sp>
        <p:nvSpPr>
          <p:cNvPr id="5068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914400"/>
          </a:xfrm>
        </p:spPr>
        <p:txBody>
          <a:bodyPr/>
          <a:lstStyle/>
          <a:p>
            <a:r>
              <a:rPr lang="en-US"/>
              <a:t>Who’s the father?</a:t>
            </a:r>
          </a:p>
        </p:txBody>
      </p:sp>
      <p:sp>
        <p:nvSpPr>
          <p:cNvPr id="506884" name="Text Box 4"/>
          <p:cNvSpPr txBox="1">
            <a:spLocks noChangeArrowheads="1"/>
          </p:cNvSpPr>
          <p:nvPr/>
        </p:nvSpPr>
        <p:spPr bwMode="auto">
          <a:xfrm>
            <a:off x="2381250" y="6003925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CC0000"/>
                </a:solidFill>
              </a:rPr>
              <a:t>+</a:t>
            </a:r>
            <a:endParaRPr lang="en-US" sz="3600">
              <a:solidFill>
                <a:srgbClr val="40458C"/>
              </a:solidFill>
            </a:endParaRPr>
          </a:p>
        </p:txBody>
      </p:sp>
      <p:sp>
        <p:nvSpPr>
          <p:cNvPr id="506885" name="Rectangle 5"/>
          <p:cNvSpPr>
            <a:spLocks noChangeArrowheads="1"/>
          </p:cNvSpPr>
          <p:nvPr/>
        </p:nvSpPr>
        <p:spPr bwMode="auto">
          <a:xfrm>
            <a:off x="2135188" y="2392363"/>
            <a:ext cx="735012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660066"/>
                </a:solidFill>
              </a:rPr>
              <a:t>DNA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660066"/>
                </a:solidFill>
                <a:sym typeface="Symbol" pitchFamily="84" charset="2"/>
              </a:rPr>
              <a:t></a:t>
            </a:r>
          </a:p>
        </p:txBody>
      </p:sp>
      <p:sp>
        <p:nvSpPr>
          <p:cNvPr id="506886" name="Rectangle 6"/>
          <p:cNvSpPr>
            <a:spLocks noChangeArrowheads="1"/>
          </p:cNvSpPr>
          <p:nvPr/>
        </p:nvSpPr>
        <p:spPr bwMode="auto">
          <a:xfrm>
            <a:off x="2819400" y="2362200"/>
            <a:ext cx="3505200" cy="3978275"/>
          </a:xfrm>
          <a:prstGeom prst="rect">
            <a:avLst/>
          </a:prstGeom>
          <a:solidFill>
            <a:srgbClr val="E2D8E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grpSp>
        <p:nvGrpSpPr>
          <p:cNvPr id="506887" name="Group 7"/>
          <p:cNvGrpSpPr>
            <a:grpSpLocks/>
          </p:cNvGrpSpPr>
          <p:nvPr/>
        </p:nvGrpSpPr>
        <p:grpSpPr bwMode="auto">
          <a:xfrm>
            <a:off x="5354638" y="1981200"/>
            <a:ext cx="776287" cy="4191000"/>
            <a:chOff x="3373" y="1248"/>
            <a:chExt cx="489" cy="2640"/>
          </a:xfrm>
        </p:grpSpPr>
        <p:sp>
          <p:nvSpPr>
            <p:cNvPr id="506888" name="Rectangle 8"/>
            <p:cNvSpPr>
              <a:spLocks noChangeArrowheads="1"/>
            </p:cNvSpPr>
            <p:nvPr/>
          </p:nvSpPr>
          <p:spPr bwMode="auto">
            <a:xfrm>
              <a:off x="3498" y="1593"/>
              <a:ext cx="240" cy="48"/>
            </a:xfrm>
            <a:prstGeom prst="rect">
              <a:avLst/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889" name="Rectangle 9"/>
            <p:cNvSpPr>
              <a:spLocks noChangeArrowheads="1"/>
            </p:cNvSpPr>
            <p:nvPr/>
          </p:nvSpPr>
          <p:spPr bwMode="auto">
            <a:xfrm>
              <a:off x="3373" y="1248"/>
              <a:ext cx="48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000005"/>
                  </a:solidFill>
                </a:rPr>
                <a:t>child</a:t>
              </a:r>
              <a:endParaRPr lang="en-US" sz="3200" b="1">
                <a:solidFill>
                  <a:srgbClr val="660066"/>
                </a:solidFill>
                <a:sym typeface="Symbol" pitchFamily="84" charset="2"/>
              </a:endParaRPr>
            </a:p>
          </p:txBody>
        </p:sp>
        <p:sp>
          <p:nvSpPr>
            <p:cNvPr id="506890" name="Rectangle 10"/>
            <p:cNvSpPr>
              <a:spLocks noChangeArrowheads="1"/>
            </p:cNvSpPr>
            <p:nvPr/>
          </p:nvSpPr>
          <p:spPr bwMode="auto">
            <a:xfrm>
              <a:off x="3498" y="1834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891" name="Rectangle 11"/>
            <p:cNvSpPr>
              <a:spLocks noChangeArrowheads="1"/>
            </p:cNvSpPr>
            <p:nvPr/>
          </p:nvSpPr>
          <p:spPr bwMode="auto">
            <a:xfrm>
              <a:off x="3498" y="241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892" name="Rectangle 12"/>
            <p:cNvSpPr>
              <a:spLocks noChangeArrowheads="1"/>
            </p:cNvSpPr>
            <p:nvPr/>
          </p:nvSpPr>
          <p:spPr bwMode="auto">
            <a:xfrm>
              <a:off x="3498" y="2938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893" name="Rectangle 13"/>
            <p:cNvSpPr>
              <a:spLocks noChangeArrowheads="1"/>
            </p:cNvSpPr>
            <p:nvPr/>
          </p:nvSpPr>
          <p:spPr bwMode="auto">
            <a:xfrm>
              <a:off x="3498" y="3274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894" name="Rectangle 14"/>
            <p:cNvSpPr>
              <a:spLocks noChangeArrowheads="1"/>
            </p:cNvSpPr>
            <p:nvPr/>
          </p:nvSpPr>
          <p:spPr bwMode="auto">
            <a:xfrm>
              <a:off x="3498" y="3466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895" name="Rectangle 15"/>
            <p:cNvSpPr>
              <a:spLocks noChangeArrowheads="1"/>
            </p:cNvSpPr>
            <p:nvPr/>
          </p:nvSpPr>
          <p:spPr bwMode="auto">
            <a:xfrm>
              <a:off x="3498" y="2832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896" name="Rectangle 16"/>
            <p:cNvSpPr>
              <a:spLocks noChangeArrowheads="1"/>
            </p:cNvSpPr>
            <p:nvPr/>
          </p:nvSpPr>
          <p:spPr bwMode="auto">
            <a:xfrm>
              <a:off x="3498" y="384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897" name="Rectangle 17"/>
            <p:cNvSpPr>
              <a:spLocks noChangeArrowheads="1"/>
            </p:cNvSpPr>
            <p:nvPr/>
          </p:nvSpPr>
          <p:spPr bwMode="auto">
            <a:xfrm>
              <a:off x="3498" y="2112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506898" name="Group 18"/>
          <p:cNvGrpSpPr>
            <a:grpSpLocks/>
          </p:cNvGrpSpPr>
          <p:nvPr/>
        </p:nvGrpSpPr>
        <p:grpSpPr bwMode="auto">
          <a:xfrm>
            <a:off x="2851150" y="1981200"/>
            <a:ext cx="776288" cy="4191000"/>
            <a:chOff x="1796" y="1248"/>
            <a:chExt cx="489" cy="2640"/>
          </a:xfrm>
        </p:grpSpPr>
        <p:sp>
          <p:nvSpPr>
            <p:cNvPr id="506899" name="Rectangle 19"/>
            <p:cNvSpPr>
              <a:spLocks noChangeArrowheads="1"/>
            </p:cNvSpPr>
            <p:nvPr/>
          </p:nvSpPr>
          <p:spPr bwMode="auto">
            <a:xfrm>
              <a:off x="1796" y="1248"/>
              <a:ext cx="48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000005"/>
                  </a:solidFill>
                </a:rPr>
                <a:t>Mom</a:t>
              </a:r>
              <a:endParaRPr lang="en-US" sz="3200" b="1">
                <a:solidFill>
                  <a:srgbClr val="660066"/>
                </a:solidFill>
                <a:sym typeface="Symbol" pitchFamily="84" charset="2"/>
              </a:endParaRPr>
            </a:p>
          </p:txBody>
        </p:sp>
        <p:sp>
          <p:nvSpPr>
            <p:cNvPr id="506900" name="Rectangle 20"/>
            <p:cNvSpPr>
              <a:spLocks noChangeArrowheads="1"/>
            </p:cNvSpPr>
            <p:nvPr/>
          </p:nvSpPr>
          <p:spPr bwMode="auto">
            <a:xfrm>
              <a:off x="1920" y="1593"/>
              <a:ext cx="240" cy="48"/>
            </a:xfrm>
            <a:prstGeom prst="rect">
              <a:avLst/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01" name="Rectangle 21"/>
            <p:cNvSpPr>
              <a:spLocks noChangeArrowheads="1"/>
            </p:cNvSpPr>
            <p:nvPr/>
          </p:nvSpPr>
          <p:spPr bwMode="auto">
            <a:xfrm>
              <a:off x="1920" y="1929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02" name="Rectangle 22"/>
            <p:cNvSpPr>
              <a:spLocks noChangeArrowheads="1"/>
            </p:cNvSpPr>
            <p:nvPr/>
          </p:nvSpPr>
          <p:spPr bwMode="auto">
            <a:xfrm>
              <a:off x="1920" y="3129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03" name="Rectangle 23"/>
            <p:cNvSpPr>
              <a:spLocks noChangeArrowheads="1"/>
            </p:cNvSpPr>
            <p:nvPr/>
          </p:nvSpPr>
          <p:spPr bwMode="auto">
            <a:xfrm>
              <a:off x="1920" y="2746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04" name="Rectangle 24"/>
            <p:cNvSpPr>
              <a:spLocks noChangeArrowheads="1"/>
            </p:cNvSpPr>
            <p:nvPr/>
          </p:nvSpPr>
          <p:spPr bwMode="auto">
            <a:xfrm>
              <a:off x="1920" y="2112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05" name="Rectangle 25"/>
            <p:cNvSpPr>
              <a:spLocks noChangeArrowheads="1"/>
            </p:cNvSpPr>
            <p:nvPr/>
          </p:nvSpPr>
          <p:spPr bwMode="auto">
            <a:xfrm>
              <a:off x="1920" y="2938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06" name="Rectangle 26"/>
            <p:cNvSpPr>
              <a:spLocks noChangeArrowheads="1"/>
            </p:cNvSpPr>
            <p:nvPr/>
          </p:nvSpPr>
          <p:spPr bwMode="auto">
            <a:xfrm>
              <a:off x="1920" y="3466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07" name="Rectangle 27"/>
            <p:cNvSpPr>
              <a:spLocks noChangeArrowheads="1"/>
            </p:cNvSpPr>
            <p:nvPr/>
          </p:nvSpPr>
          <p:spPr bwMode="auto">
            <a:xfrm>
              <a:off x="1920" y="384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506908" name="Group 28"/>
          <p:cNvGrpSpPr>
            <a:grpSpLocks/>
          </p:cNvGrpSpPr>
          <p:nvPr/>
        </p:nvGrpSpPr>
        <p:grpSpPr bwMode="auto">
          <a:xfrm>
            <a:off x="3832225" y="1981200"/>
            <a:ext cx="481013" cy="3886200"/>
            <a:chOff x="2414" y="1248"/>
            <a:chExt cx="303" cy="2448"/>
          </a:xfrm>
        </p:grpSpPr>
        <p:sp>
          <p:nvSpPr>
            <p:cNvPr id="506909" name="Rectangle 29"/>
            <p:cNvSpPr>
              <a:spLocks noChangeArrowheads="1"/>
            </p:cNvSpPr>
            <p:nvPr/>
          </p:nvSpPr>
          <p:spPr bwMode="auto">
            <a:xfrm>
              <a:off x="2446" y="1593"/>
              <a:ext cx="240" cy="48"/>
            </a:xfrm>
            <a:prstGeom prst="rect">
              <a:avLst/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10" name="Rectangle 30"/>
            <p:cNvSpPr>
              <a:spLocks noChangeArrowheads="1"/>
            </p:cNvSpPr>
            <p:nvPr/>
          </p:nvSpPr>
          <p:spPr bwMode="auto">
            <a:xfrm>
              <a:off x="2446" y="3129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11" name="Rectangle 31"/>
            <p:cNvSpPr>
              <a:spLocks noChangeArrowheads="1"/>
            </p:cNvSpPr>
            <p:nvPr/>
          </p:nvSpPr>
          <p:spPr bwMode="auto">
            <a:xfrm>
              <a:off x="2446" y="2256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12" name="Rectangle 32"/>
            <p:cNvSpPr>
              <a:spLocks noChangeArrowheads="1"/>
            </p:cNvSpPr>
            <p:nvPr/>
          </p:nvSpPr>
          <p:spPr bwMode="auto">
            <a:xfrm>
              <a:off x="2414" y="1248"/>
              <a:ext cx="30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000005"/>
                  </a:solidFill>
                </a:rPr>
                <a:t>F1</a:t>
              </a:r>
              <a:endParaRPr lang="en-US" sz="3200" b="1">
                <a:solidFill>
                  <a:srgbClr val="660066"/>
                </a:solidFill>
                <a:sym typeface="Symbol" pitchFamily="84" charset="2"/>
              </a:endParaRPr>
            </a:p>
          </p:txBody>
        </p:sp>
        <p:sp>
          <p:nvSpPr>
            <p:cNvPr id="506913" name="Rectangle 33"/>
            <p:cNvSpPr>
              <a:spLocks noChangeArrowheads="1"/>
            </p:cNvSpPr>
            <p:nvPr/>
          </p:nvSpPr>
          <p:spPr bwMode="auto">
            <a:xfrm>
              <a:off x="2445" y="1929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14" name="Rectangle 34"/>
            <p:cNvSpPr>
              <a:spLocks noChangeArrowheads="1"/>
            </p:cNvSpPr>
            <p:nvPr/>
          </p:nvSpPr>
          <p:spPr bwMode="auto">
            <a:xfrm>
              <a:off x="2445" y="264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15" name="Rectangle 35"/>
            <p:cNvSpPr>
              <a:spLocks noChangeArrowheads="1"/>
            </p:cNvSpPr>
            <p:nvPr/>
          </p:nvSpPr>
          <p:spPr bwMode="auto">
            <a:xfrm>
              <a:off x="2445" y="2832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16" name="Rectangle 36"/>
            <p:cNvSpPr>
              <a:spLocks noChangeArrowheads="1"/>
            </p:cNvSpPr>
            <p:nvPr/>
          </p:nvSpPr>
          <p:spPr bwMode="auto">
            <a:xfrm>
              <a:off x="2446" y="3312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17" name="Rectangle 37"/>
            <p:cNvSpPr>
              <a:spLocks noChangeArrowheads="1"/>
            </p:cNvSpPr>
            <p:nvPr/>
          </p:nvSpPr>
          <p:spPr bwMode="auto">
            <a:xfrm>
              <a:off x="2446" y="3648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506918" name="Group 38"/>
          <p:cNvGrpSpPr>
            <a:grpSpLocks/>
          </p:cNvGrpSpPr>
          <p:nvPr/>
        </p:nvGrpSpPr>
        <p:grpSpPr bwMode="auto">
          <a:xfrm>
            <a:off x="4668838" y="1981200"/>
            <a:ext cx="481012" cy="4191000"/>
            <a:chOff x="2941" y="1248"/>
            <a:chExt cx="303" cy="2640"/>
          </a:xfrm>
        </p:grpSpPr>
        <p:sp>
          <p:nvSpPr>
            <p:cNvPr id="506919" name="Rectangle 39"/>
            <p:cNvSpPr>
              <a:spLocks noChangeArrowheads="1"/>
            </p:cNvSpPr>
            <p:nvPr/>
          </p:nvSpPr>
          <p:spPr bwMode="auto">
            <a:xfrm>
              <a:off x="2972" y="1593"/>
              <a:ext cx="240" cy="48"/>
            </a:xfrm>
            <a:prstGeom prst="rect">
              <a:avLst/>
            </a:prstGeom>
            <a:solidFill>
              <a:srgbClr val="0F116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20" name="Rectangle 40"/>
            <p:cNvSpPr>
              <a:spLocks noChangeArrowheads="1"/>
            </p:cNvSpPr>
            <p:nvPr/>
          </p:nvSpPr>
          <p:spPr bwMode="auto">
            <a:xfrm>
              <a:off x="2972" y="1834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21" name="Rectangle 41"/>
            <p:cNvSpPr>
              <a:spLocks noChangeArrowheads="1"/>
            </p:cNvSpPr>
            <p:nvPr/>
          </p:nvSpPr>
          <p:spPr bwMode="auto">
            <a:xfrm>
              <a:off x="2972" y="241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22" name="Rectangle 42"/>
            <p:cNvSpPr>
              <a:spLocks noChangeArrowheads="1"/>
            </p:cNvSpPr>
            <p:nvPr/>
          </p:nvSpPr>
          <p:spPr bwMode="auto">
            <a:xfrm>
              <a:off x="2973" y="3024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23" name="Rectangle 43"/>
            <p:cNvSpPr>
              <a:spLocks noChangeArrowheads="1"/>
            </p:cNvSpPr>
            <p:nvPr/>
          </p:nvSpPr>
          <p:spPr bwMode="auto">
            <a:xfrm>
              <a:off x="2972" y="3274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24" name="Rectangle 44"/>
            <p:cNvSpPr>
              <a:spLocks noChangeArrowheads="1"/>
            </p:cNvSpPr>
            <p:nvPr/>
          </p:nvSpPr>
          <p:spPr bwMode="auto">
            <a:xfrm>
              <a:off x="2941" y="1248"/>
              <a:ext cx="30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000005"/>
                  </a:solidFill>
                </a:rPr>
                <a:t>F2</a:t>
              </a:r>
              <a:endParaRPr lang="en-US" sz="3200" b="1">
                <a:solidFill>
                  <a:srgbClr val="660066"/>
                </a:solidFill>
                <a:sym typeface="Symbol" pitchFamily="84" charset="2"/>
              </a:endParaRPr>
            </a:p>
          </p:txBody>
        </p:sp>
        <p:sp>
          <p:nvSpPr>
            <p:cNvPr id="506925" name="Rectangle 45"/>
            <p:cNvSpPr>
              <a:spLocks noChangeArrowheads="1"/>
            </p:cNvSpPr>
            <p:nvPr/>
          </p:nvSpPr>
          <p:spPr bwMode="auto">
            <a:xfrm>
              <a:off x="2973" y="2832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26" name="Rectangle 46"/>
            <p:cNvSpPr>
              <a:spLocks noChangeArrowheads="1"/>
            </p:cNvSpPr>
            <p:nvPr/>
          </p:nvSpPr>
          <p:spPr bwMode="auto">
            <a:xfrm>
              <a:off x="2973" y="3840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  <p:sp>
          <p:nvSpPr>
            <p:cNvPr id="506927" name="Rectangle 47"/>
            <p:cNvSpPr>
              <a:spLocks noChangeArrowheads="1"/>
            </p:cNvSpPr>
            <p:nvPr/>
          </p:nvSpPr>
          <p:spPr bwMode="auto">
            <a:xfrm>
              <a:off x="2972" y="2016"/>
              <a:ext cx="240" cy="4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sp>
        <p:nvSpPr>
          <p:cNvPr id="506928" name="Text Box 48"/>
          <p:cNvSpPr txBox="1">
            <a:spLocks noChangeArrowheads="1"/>
          </p:cNvSpPr>
          <p:nvPr/>
        </p:nvSpPr>
        <p:spPr bwMode="auto">
          <a:xfrm>
            <a:off x="2381250" y="19812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CC0000"/>
                </a:solidFill>
              </a:rPr>
              <a:t>–</a:t>
            </a:r>
            <a:endParaRPr lang="en-US" sz="3600">
              <a:solidFill>
                <a:srgbClr val="40458C"/>
              </a:solidFill>
            </a:endParaRPr>
          </a:p>
        </p:txBody>
      </p:sp>
      <p:sp>
        <p:nvSpPr>
          <p:cNvPr id="506929" name="Rectangle 49"/>
          <p:cNvSpPr>
            <a:spLocks noChangeArrowheads="1"/>
          </p:cNvSpPr>
          <p:nvPr/>
        </p:nvSpPr>
        <p:spPr bwMode="auto">
          <a:xfrm>
            <a:off x="3003550" y="2749550"/>
            <a:ext cx="509588" cy="350202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6930" name="Rectangle 50"/>
          <p:cNvSpPr>
            <a:spLocks noChangeArrowheads="1"/>
          </p:cNvSpPr>
          <p:nvPr/>
        </p:nvSpPr>
        <p:spPr bwMode="auto">
          <a:xfrm>
            <a:off x="5487988" y="2749550"/>
            <a:ext cx="509587" cy="350202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6931" name="Rectangle 51"/>
          <p:cNvSpPr>
            <a:spLocks noChangeArrowheads="1"/>
          </p:cNvSpPr>
          <p:nvPr/>
        </p:nvSpPr>
        <p:spPr bwMode="auto">
          <a:xfrm>
            <a:off x="3781425" y="2749550"/>
            <a:ext cx="509588" cy="350202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6932" name="Rectangle 52"/>
          <p:cNvSpPr>
            <a:spLocks noChangeArrowheads="1"/>
          </p:cNvSpPr>
          <p:nvPr/>
        </p:nvSpPr>
        <p:spPr bwMode="auto">
          <a:xfrm>
            <a:off x="4681538" y="2749550"/>
            <a:ext cx="509587" cy="3502025"/>
          </a:xfrm>
          <a:prstGeom prst="rect">
            <a:avLst/>
          </a:prstGeom>
          <a:solidFill>
            <a:srgbClr val="E2D8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506933" name="AutoShape 53"/>
          <p:cNvSpPr>
            <a:spLocks noChangeArrowheads="1"/>
          </p:cNvSpPr>
          <p:nvPr/>
        </p:nvSpPr>
        <p:spPr bwMode="auto">
          <a:xfrm>
            <a:off x="4565650" y="2420938"/>
            <a:ext cx="654050" cy="387032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21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069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5069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6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5069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5069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069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929" grpId="0" animBg="1"/>
      <p:bldP spid="506930" grpId="0" animBg="1"/>
      <p:bldP spid="506931" grpId="0" animBg="1"/>
      <p:bldP spid="506932" grpId="0" animBg="1"/>
      <p:bldP spid="5069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Biotechnology today</a:t>
            </a:r>
          </a:p>
        </p:txBody>
      </p:sp>
      <p:sp>
        <p:nvSpPr>
          <p:cNvPr id="37683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4495800"/>
          </a:xfrm>
        </p:spPr>
        <p:txBody>
          <a:bodyPr/>
          <a:lstStyle/>
          <a:p>
            <a:r>
              <a:rPr lang="en-US" dirty="0"/>
              <a:t>Genetic Engineering</a:t>
            </a:r>
          </a:p>
          <a:p>
            <a:pPr lvl="1"/>
            <a:r>
              <a:rPr lang="en-US" dirty="0" smtClean="0"/>
              <a:t>Electrophoresis</a:t>
            </a:r>
          </a:p>
          <a:p>
            <a:pPr lvl="1"/>
            <a:r>
              <a:rPr lang="en-US" dirty="0" smtClean="0"/>
              <a:t>Recombinant Technology </a:t>
            </a:r>
          </a:p>
          <a:p>
            <a:pPr lvl="1"/>
            <a:r>
              <a:rPr lang="en-US" dirty="0" smtClean="0"/>
              <a:t>Polymerase Chain Reaction</a:t>
            </a:r>
          </a:p>
          <a:p>
            <a:pPr lvl="1"/>
            <a:r>
              <a:rPr lang="en-US" dirty="0" err="1" smtClean="0"/>
              <a:t>Transgenics</a:t>
            </a:r>
            <a:r>
              <a:rPr lang="en-US" dirty="0" smtClean="0"/>
              <a:t>/GMO’s</a:t>
            </a:r>
          </a:p>
          <a:p>
            <a:pPr lvl="1"/>
            <a:r>
              <a:rPr lang="en-US" dirty="0" smtClean="0"/>
              <a:t>Cloning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534400" cy="762000"/>
          </a:xfrm>
        </p:spPr>
        <p:txBody>
          <a:bodyPr/>
          <a:lstStyle/>
          <a:p>
            <a:r>
              <a:rPr lang="en-US"/>
              <a:t>Copy DNA without plasmids? </a:t>
            </a:r>
            <a:r>
              <a:rPr lang="en-US" u="sng">
                <a:solidFill>
                  <a:srgbClr val="CC0000"/>
                </a:solidFill>
              </a:rPr>
              <a:t>PCR</a:t>
            </a:r>
            <a:r>
              <a:rPr lang="en-US" i="1"/>
              <a:t>!</a:t>
            </a:r>
            <a:endParaRPr lang="en-US"/>
          </a:p>
        </p:txBody>
      </p:sp>
      <p:pic>
        <p:nvPicPr>
          <p:cNvPr id="459779" name="Picture 3" descr="20-07-PolymeraseChain-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0"/>
          <a:stretch>
            <a:fillRect/>
          </a:stretch>
        </p:blipFill>
        <p:spPr bwMode="auto">
          <a:xfrm>
            <a:off x="4505325" y="1219200"/>
            <a:ext cx="4638675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9780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78656" y="1371600"/>
            <a:ext cx="38862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u="sng">
                <a:solidFill>
                  <a:srgbClr val="CC0000"/>
                </a:solidFill>
              </a:rPr>
              <a:t>Polymerase Chain Reaction</a:t>
            </a:r>
            <a:endParaRPr lang="en-US" u="sng"/>
          </a:p>
          <a:p>
            <a:pPr lvl="1">
              <a:lnSpc>
                <a:spcPct val="90000"/>
              </a:lnSpc>
            </a:pPr>
            <a:r>
              <a:rPr lang="en-US"/>
              <a:t>method for making many, many copies of a specific segment of DNA</a:t>
            </a:r>
          </a:p>
          <a:p>
            <a:pPr lvl="1">
              <a:lnSpc>
                <a:spcPct val="90000"/>
              </a:lnSpc>
            </a:pPr>
            <a:r>
              <a:rPr lang="en-US"/>
              <a:t>~only need 1 cell of DNA to start</a:t>
            </a:r>
          </a:p>
        </p:txBody>
      </p:sp>
      <p:pic>
        <p:nvPicPr>
          <p:cNvPr id="459781" name="Picture 5" descr="penguin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750" y="5559425"/>
            <a:ext cx="12747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9783" name="AutoShape 7"/>
          <p:cNvSpPr>
            <a:spLocks noChangeArrowheads="1"/>
          </p:cNvSpPr>
          <p:nvPr/>
        </p:nvSpPr>
        <p:spPr bwMode="auto">
          <a:xfrm flipH="1">
            <a:off x="1447800" y="5334000"/>
            <a:ext cx="2057400" cy="1243013"/>
          </a:xfrm>
          <a:prstGeom prst="wedgeEllipseCallout">
            <a:avLst>
              <a:gd name="adj1" fmla="val 71037"/>
              <a:gd name="adj2" fmla="val -7343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It’s a DNA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copy machine!</a:t>
            </a:r>
            <a:endParaRPr lang="en-US" b="1" dirty="0">
              <a:solidFill>
                <a:srgbClr val="0F116A"/>
              </a:solidFill>
              <a:latin typeface="Comic Sans MS" pitchFamily="84" charset="0"/>
              <a:ea typeface="Geneva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026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9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9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9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9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9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97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9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97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80" grpId="0" build="p" autoUpdateAnimBg="0"/>
      <p:bldP spid="459783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PCR process</a:t>
            </a:r>
          </a:p>
        </p:txBody>
      </p:sp>
      <p:pic>
        <p:nvPicPr>
          <p:cNvPr id="4659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1" b="2251"/>
          <a:stretch>
            <a:fillRect/>
          </a:stretch>
        </p:blipFill>
        <p:spPr bwMode="auto">
          <a:xfrm>
            <a:off x="3124200" y="2943225"/>
            <a:ext cx="596900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5924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73088" y="1295400"/>
            <a:ext cx="8570912" cy="160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What do you need to do?</a:t>
            </a:r>
          </a:p>
          <a:p>
            <a:pPr lvl="1"/>
            <a:r>
              <a:rPr lang="en-US" sz="1800" dirty="0"/>
              <a:t>in tube: DNA, DNA polymerase enzyme, primer, nucleotides </a:t>
            </a:r>
          </a:p>
          <a:p>
            <a:pPr lvl="1">
              <a:lnSpc>
                <a:spcPct val="110000"/>
              </a:lnSpc>
            </a:pPr>
            <a:r>
              <a:rPr lang="en-US" sz="1800" u="sng" dirty="0">
                <a:solidFill>
                  <a:srgbClr val="CC0000"/>
                </a:solidFill>
              </a:rPr>
              <a:t>denature DNA</a:t>
            </a:r>
            <a:r>
              <a:rPr lang="en-US" sz="1800" dirty="0"/>
              <a:t>: heat (</a:t>
            </a:r>
            <a:r>
              <a:rPr lang="en-US" sz="1800" dirty="0">
                <a:solidFill>
                  <a:srgbClr val="CC0000"/>
                </a:solidFill>
              </a:rPr>
              <a:t>90°C</a:t>
            </a:r>
            <a:r>
              <a:rPr lang="en-US" sz="1800" dirty="0"/>
              <a:t>) DNA to separate strands</a:t>
            </a:r>
          </a:p>
          <a:p>
            <a:pPr lvl="1">
              <a:lnSpc>
                <a:spcPct val="110000"/>
              </a:lnSpc>
            </a:pPr>
            <a:r>
              <a:rPr lang="en-US" sz="1800" u="sng" dirty="0">
                <a:solidFill>
                  <a:srgbClr val="CC0000"/>
                </a:solidFill>
              </a:rPr>
              <a:t>anneal DNA</a:t>
            </a:r>
            <a:r>
              <a:rPr lang="en-US" sz="1800" dirty="0"/>
              <a:t>: cool to hybridize with primers &amp; build DNA (</a:t>
            </a:r>
            <a:r>
              <a:rPr lang="en-US" sz="1800" dirty="0">
                <a:solidFill>
                  <a:srgbClr val="CC0000"/>
                </a:solidFill>
              </a:rPr>
              <a:t>extension</a:t>
            </a:r>
            <a:r>
              <a:rPr lang="en-US" sz="1800" dirty="0"/>
              <a:t>)</a:t>
            </a:r>
          </a:p>
        </p:txBody>
      </p:sp>
      <p:pic>
        <p:nvPicPr>
          <p:cNvPr id="465925" name="Picture 5" descr="penguin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562600"/>
            <a:ext cx="12747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5926" name="AutoShape 6"/>
          <p:cNvSpPr>
            <a:spLocks noChangeArrowheads="1"/>
          </p:cNvSpPr>
          <p:nvPr/>
        </p:nvSpPr>
        <p:spPr bwMode="auto">
          <a:xfrm flipH="1">
            <a:off x="550863" y="3482975"/>
            <a:ext cx="2433637" cy="1227138"/>
          </a:xfrm>
          <a:prstGeom prst="wedgeEllipseCallout">
            <a:avLst>
              <a:gd name="adj1" fmla="val 30426"/>
              <a:gd name="adj2" fmla="val 133440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F116A"/>
                </a:solidFill>
                <a:latin typeface="Comic Sans MS" pitchFamily="84" charset="0"/>
                <a:ea typeface="ＭＳ Ｐゴシック" pitchFamily="1" charset="-128"/>
              </a:rPr>
              <a:t>What does 90°C</a:t>
            </a:r>
            <a:br>
              <a:rPr lang="en-US" b="1">
                <a:solidFill>
                  <a:srgbClr val="0F116A"/>
                </a:solidFill>
                <a:latin typeface="Comic Sans MS" pitchFamily="84" charset="0"/>
                <a:ea typeface="ＭＳ Ｐゴシック" pitchFamily="1" charset="-128"/>
              </a:rPr>
            </a:br>
            <a:r>
              <a:rPr lang="en-US" b="1">
                <a:solidFill>
                  <a:srgbClr val="0F116A"/>
                </a:solidFill>
                <a:latin typeface="Comic Sans MS" pitchFamily="84" charset="0"/>
                <a:ea typeface="ＭＳ Ｐゴシック" pitchFamily="1" charset="-128"/>
              </a:rPr>
              <a:t>do to our</a:t>
            </a:r>
            <a:br>
              <a:rPr lang="en-US" b="1">
                <a:solidFill>
                  <a:srgbClr val="0F116A"/>
                </a:solidFill>
                <a:latin typeface="Comic Sans MS" pitchFamily="84" charset="0"/>
                <a:ea typeface="ＭＳ Ｐゴシック" pitchFamily="1" charset="-128"/>
              </a:rPr>
            </a:br>
            <a:r>
              <a:rPr lang="en-US" b="1">
                <a:solidFill>
                  <a:srgbClr val="0F116A"/>
                </a:solidFill>
                <a:latin typeface="Comic Sans MS" pitchFamily="84" charset="0"/>
                <a:ea typeface="ＭＳ Ｐゴシック" pitchFamily="1" charset="-128"/>
              </a:rPr>
              <a:t>DNA polymerase?</a:t>
            </a:r>
            <a:endParaRPr lang="en-US" b="1">
              <a:solidFill>
                <a:srgbClr val="0F116A"/>
              </a:solidFill>
              <a:latin typeface="Comic Sans MS" pitchFamily="84" charset="0"/>
            </a:endParaRPr>
          </a:p>
        </p:txBody>
      </p:sp>
      <p:pic>
        <p:nvPicPr>
          <p:cNvPr id="4659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00"/>
            <a:ext cx="2997200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5929" name="Rectangle 9"/>
          <p:cNvSpPr>
            <a:spLocks noChangeArrowheads="1"/>
          </p:cNvSpPr>
          <p:nvPr/>
        </p:nvSpPr>
        <p:spPr bwMode="auto">
          <a:xfrm>
            <a:off x="7156450" y="6491288"/>
            <a:ext cx="19875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660066"/>
                </a:solidFill>
              </a:rPr>
              <a:t>play DNAi movie</a:t>
            </a:r>
            <a:endParaRPr lang="en-US" sz="2000" b="1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6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5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5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5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5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5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5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5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659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924" grpId="0" build="p" autoUpdateAnimBg="0"/>
      <p:bldP spid="465926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Clone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 genetically identical organism or a group of cells derived from a single cell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667000"/>
            <a:ext cx="4619625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13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9604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Cloning Process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371600"/>
            <a:ext cx="4800600" cy="4953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200" dirty="0" smtClean="0"/>
              <a:t>The nucleus from a </a:t>
            </a:r>
            <a:r>
              <a:rPr lang="en-US" sz="2200" u="sng" dirty="0" smtClean="0">
                <a:solidFill>
                  <a:srgbClr val="FF0000"/>
                </a:solidFill>
              </a:rPr>
              <a:t>somatic</a:t>
            </a:r>
            <a:r>
              <a:rPr lang="en-US" sz="2200" dirty="0" smtClean="0"/>
              <a:t> (body) cell is harvested</a:t>
            </a:r>
          </a:p>
          <a:p>
            <a:pPr>
              <a:lnSpc>
                <a:spcPct val="80000"/>
              </a:lnSpc>
              <a:defRPr/>
            </a:pPr>
            <a:r>
              <a:rPr lang="en-US" sz="2200" dirty="0" smtClean="0"/>
              <a:t>An </a:t>
            </a:r>
            <a:r>
              <a:rPr lang="en-US" sz="2200" u="sng" dirty="0" smtClean="0">
                <a:solidFill>
                  <a:srgbClr val="00B050"/>
                </a:solidFill>
              </a:rPr>
              <a:t>egg</a:t>
            </a:r>
            <a:r>
              <a:rPr lang="en-US" sz="2200" dirty="0" smtClean="0"/>
              <a:t> is harvested and the nucleus of the egg is removed</a:t>
            </a:r>
          </a:p>
          <a:p>
            <a:pPr>
              <a:lnSpc>
                <a:spcPct val="80000"/>
              </a:lnSpc>
              <a:defRPr/>
            </a:pPr>
            <a:r>
              <a:rPr lang="en-US" sz="2200" dirty="0" smtClean="0"/>
              <a:t>The nucleus from the somatic cell is then transferred into the egg</a:t>
            </a:r>
          </a:p>
          <a:p>
            <a:pPr>
              <a:lnSpc>
                <a:spcPct val="80000"/>
              </a:lnSpc>
              <a:defRPr/>
            </a:pPr>
            <a:r>
              <a:rPr lang="en-US" sz="2200" dirty="0" smtClean="0"/>
              <a:t>An electric shock causes the cell to replicate</a:t>
            </a:r>
          </a:p>
          <a:p>
            <a:pPr>
              <a:lnSpc>
                <a:spcPct val="80000"/>
              </a:lnSpc>
              <a:defRPr/>
            </a:pPr>
            <a:r>
              <a:rPr lang="en-US" sz="2200" dirty="0" smtClean="0"/>
              <a:t>The embryo is now implanted into the uterus to grow into a new individual</a:t>
            </a:r>
            <a:endParaRPr lang="en-US" sz="2200" baseline="-25000" dirty="0" smtClean="0"/>
          </a:p>
        </p:txBody>
      </p:sp>
      <p:pic>
        <p:nvPicPr>
          <p:cNvPr id="2560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57799" y="1371600"/>
            <a:ext cx="3629375" cy="5257800"/>
          </a:xfrm>
        </p:spPr>
      </p:pic>
    </p:spTree>
    <p:extLst>
      <p:ext uri="{BB962C8B-B14F-4D97-AF65-F5344CB8AC3E}">
        <p14:creationId xmlns:p14="http://schemas.microsoft.com/office/powerpoint/2010/main" val="426034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 of Biotechnology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371600"/>
            <a:ext cx="7772400" cy="4876800"/>
          </a:xfrm>
        </p:spPr>
        <p:txBody>
          <a:bodyPr/>
          <a:lstStyle/>
          <a:p>
            <a:r>
              <a:rPr lang="en-US" dirty="0" smtClean="0"/>
              <a:t>Genes from virtually any organism can be cloned using plasmid transformation or using PCR.</a:t>
            </a:r>
          </a:p>
          <a:p>
            <a:r>
              <a:rPr lang="en-US" dirty="0" smtClean="0"/>
              <a:t>Electrophoresis and restriction enzymes are widely used in DNA analysis.</a:t>
            </a:r>
          </a:p>
          <a:p>
            <a:r>
              <a:rPr lang="en-US" dirty="0" smtClean="0"/>
              <a:t>GMO’s and cloned animals and plants can be given beneficial characteristics or make needed products such as pharmaceuticals.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81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ChangeArrowheads="1"/>
          </p:cNvSpPr>
          <p:nvPr/>
        </p:nvSpPr>
        <p:spPr bwMode="auto">
          <a:xfrm>
            <a:off x="152400" y="63246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Recombinant Technology</a:t>
            </a:r>
            <a:endParaRPr lang="en-US" dirty="0"/>
          </a:p>
        </p:txBody>
      </p:sp>
      <p:sp>
        <p:nvSpPr>
          <p:cNvPr id="415748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rDNA</a:t>
            </a:r>
            <a:r>
              <a:rPr lang="en-US" dirty="0" smtClean="0"/>
              <a:t> is DNA with 2 or more sources</a:t>
            </a:r>
          </a:p>
          <a:p>
            <a:r>
              <a:rPr lang="en-US" dirty="0" smtClean="0"/>
              <a:t>Bacteria are used to copy DNA and make desired proteins </a:t>
            </a:r>
            <a:endParaRPr lang="en-US" dirty="0"/>
          </a:p>
          <a:p>
            <a:pPr lvl="1"/>
            <a:r>
              <a:rPr lang="en-US" dirty="0" smtClean="0"/>
              <a:t>Identify gene of interest and cut it out</a:t>
            </a:r>
          </a:p>
          <a:p>
            <a:pPr lvl="1"/>
            <a:r>
              <a:rPr lang="en-US" dirty="0" smtClean="0"/>
              <a:t>insert </a:t>
            </a:r>
            <a:r>
              <a:rPr lang="en-US" dirty="0"/>
              <a:t>new gene into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006600"/>
                </a:solidFill>
              </a:rPr>
              <a:t>plasmid </a:t>
            </a:r>
          </a:p>
          <a:p>
            <a:pPr lvl="1"/>
            <a:r>
              <a:rPr lang="en-US" dirty="0" smtClean="0"/>
              <a:t>insert </a:t>
            </a:r>
            <a:r>
              <a:rPr lang="en-US" dirty="0"/>
              <a:t>plasmid into bacteria </a:t>
            </a:r>
            <a:r>
              <a:rPr lang="en-US" dirty="0" smtClean="0"/>
              <a:t> </a:t>
            </a:r>
          </a:p>
          <a:p>
            <a:pPr lvl="2"/>
            <a:r>
              <a:rPr lang="en-US" u="sng" dirty="0" smtClean="0">
                <a:solidFill>
                  <a:srgbClr val="CC0000"/>
                </a:solidFill>
              </a:rPr>
              <a:t>Vector </a:t>
            </a:r>
            <a:r>
              <a:rPr lang="en-US" b="0" dirty="0" smtClean="0">
                <a:solidFill>
                  <a:schemeClr val="tx1"/>
                </a:solidFill>
              </a:rPr>
              <a:t>– plasmid carrying new gene into host</a:t>
            </a:r>
            <a:endParaRPr lang="en-US" b="0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bacteria </a:t>
            </a:r>
            <a:r>
              <a:rPr lang="en-US" dirty="0" smtClean="0"/>
              <a:t>can express </a:t>
            </a:r>
            <a:r>
              <a:rPr lang="en-US" dirty="0"/>
              <a:t>new </a:t>
            </a:r>
            <a:r>
              <a:rPr lang="en-US" dirty="0" smtClean="0"/>
              <a:t>gene or make copies of inserted DNA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76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ahs.rsu20.org/~emick/FOV2-0001F803/FOV2-00023F5A/S010C7E6E.0/41410_30533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884747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80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599" y="685800"/>
            <a:ext cx="8494713" cy="533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Restriction Enzymes </a:t>
            </a:r>
            <a:r>
              <a:rPr lang="en-US" dirty="0" smtClean="0"/>
              <a:t>– Cut the DNA!</a:t>
            </a:r>
            <a:endParaRPr lang="en-US" dirty="0"/>
          </a:p>
        </p:txBody>
      </p:sp>
      <p:sp>
        <p:nvSpPr>
          <p:cNvPr id="393221" name="Rectangle 5"/>
          <p:cNvSpPr>
            <a:spLocks noChangeArrowheads="1"/>
          </p:cNvSpPr>
          <p:nvPr/>
        </p:nvSpPr>
        <p:spPr bwMode="auto">
          <a:xfrm>
            <a:off x="7191375" y="5588000"/>
            <a:ext cx="1960563" cy="460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393222" name="Rectangle 6"/>
          <p:cNvSpPr>
            <a:spLocks noChangeArrowheads="1"/>
          </p:cNvSpPr>
          <p:nvPr/>
        </p:nvSpPr>
        <p:spPr bwMode="auto">
          <a:xfrm>
            <a:off x="6929438" y="6556375"/>
            <a:ext cx="381000" cy="238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pic>
        <p:nvPicPr>
          <p:cNvPr id="1026" name="Picture 2" descr="http://snhs-plin.barry.edu/cell-biology-lab/Restriction_Digest_MIT_Lippert_files/100000000000052F000003E8CBEA8CE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670" y="1752600"/>
            <a:ext cx="4693518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3223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04800" y="1309687"/>
            <a:ext cx="4535487" cy="5365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err="1" smtClean="0">
                <a:solidFill>
                  <a:srgbClr val="006600"/>
                </a:solidFill>
              </a:rPr>
              <a:t>a.k.a.restriction</a:t>
            </a:r>
            <a:r>
              <a:rPr lang="en-US" sz="2200" dirty="0" smtClean="0">
                <a:solidFill>
                  <a:srgbClr val="006600"/>
                </a:solidFill>
              </a:rPr>
              <a:t> </a:t>
            </a:r>
            <a:r>
              <a:rPr lang="en-US" sz="2200" dirty="0">
                <a:solidFill>
                  <a:srgbClr val="006600"/>
                </a:solidFill>
              </a:rPr>
              <a:t>endonucleases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evolved </a:t>
            </a:r>
            <a:r>
              <a:rPr lang="en-US" sz="2200" dirty="0"/>
              <a:t>in </a:t>
            </a:r>
            <a:r>
              <a:rPr lang="en-US" sz="2200" u="sng" dirty="0"/>
              <a:t>bacteria</a:t>
            </a:r>
            <a:r>
              <a:rPr lang="en-US" sz="2200" dirty="0"/>
              <a:t> to cut up foreign DNA </a:t>
            </a:r>
            <a:r>
              <a:rPr lang="en-US" sz="2200" dirty="0" smtClean="0"/>
              <a:t>from viruses </a:t>
            </a:r>
            <a:endParaRPr lang="en-US" sz="2200" dirty="0"/>
          </a:p>
          <a:p>
            <a:pPr marL="285750">
              <a:lnSpc>
                <a:spcPct val="90000"/>
              </a:lnSpc>
            </a:pPr>
            <a:r>
              <a:rPr lang="en-US" sz="2800" i="1" dirty="0" smtClean="0"/>
              <a:t>Molecular scissors </a:t>
            </a:r>
            <a:r>
              <a:rPr lang="en-US" sz="2800" dirty="0" smtClean="0"/>
              <a:t>that cut between specific bases</a:t>
            </a:r>
          </a:p>
          <a:p>
            <a:pPr marL="285750">
              <a:lnSpc>
                <a:spcPct val="90000"/>
              </a:lnSpc>
            </a:pPr>
            <a:r>
              <a:rPr lang="en-US" sz="2800" dirty="0" smtClean="0">
                <a:solidFill>
                  <a:srgbClr val="7030A0"/>
                </a:solidFill>
              </a:rPr>
              <a:t>“Sticky </a:t>
            </a:r>
            <a:r>
              <a:rPr lang="en-US" sz="2800" dirty="0">
                <a:solidFill>
                  <a:srgbClr val="7030A0"/>
                </a:solidFill>
              </a:rPr>
              <a:t>E</a:t>
            </a:r>
            <a:r>
              <a:rPr lang="en-US" sz="2800" dirty="0" smtClean="0">
                <a:solidFill>
                  <a:srgbClr val="7030A0"/>
                </a:solidFill>
              </a:rPr>
              <a:t>nds” </a:t>
            </a:r>
            <a:r>
              <a:rPr lang="en-US" sz="2800" dirty="0" smtClean="0"/>
              <a:t>are where the enzyme cut allow for joining with another piece of DNA cut with the same enzyme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809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45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388" y="425450"/>
            <a:ext cx="2995612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3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Recombinant tech.</a:t>
            </a:r>
            <a:endParaRPr lang="en-US" dirty="0"/>
          </a:p>
        </p:txBody>
      </p:sp>
      <p:sp>
        <p:nvSpPr>
          <p:cNvPr id="403460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38175" y="1371600"/>
            <a:ext cx="8402638" cy="4468813"/>
          </a:xfrm>
        </p:spPr>
        <p:txBody>
          <a:bodyPr/>
          <a:lstStyle/>
          <a:p>
            <a:r>
              <a:rPr lang="en-US" u="sng">
                <a:solidFill>
                  <a:srgbClr val="CC0000"/>
                </a:solidFill>
              </a:rPr>
              <a:t>Transformation</a:t>
            </a:r>
            <a:endParaRPr lang="en-US"/>
          </a:p>
          <a:p>
            <a:pPr lvl="1"/>
            <a:r>
              <a:rPr lang="en-US"/>
              <a:t>insert </a:t>
            </a:r>
            <a:r>
              <a:rPr lang="en-US" u="sng">
                <a:solidFill>
                  <a:srgbClr val="CC0000"/>
                </a:solidFill>
              </a:rPr>
              <a:t>recombinant</a:t>
            </a:r>
            <a:r>
              <a:rPr lang="en-US"/>
              <a:t> plasmid </a:t>
            </a:r>
            <a:br>
              <a:rPr lang="en-US"/>
            </a:br>
            <a:r>
              <a:rPr lang="en-US"/>
              <a:t>into bacteria</a:t>
            </a:r>
          </a:p>
          <a:p>
            <a:pPr lvl="1"/>
            <a:r>
              <a:rPr lang="en-US"/>
              <a:t>grow recombinant bacteria in agar cultures </a:t>
            </a:r>
          </a:p>
          <a:p>
            <a:pPr lvl="2"/>
            <a:r>
              <a:rPr lang="en-US"/>
              <a:t>bacteria make lots of copies of plasmid</a:t>
            </a:r>
          </a:p>
          <a:p>
            <a:pPr lvl="2"/>
            <a:r>
              <a:rPr lang="en-US"/>
              <a:t>“</a:t>
            </a:r>
            <a:r>
              <a:rPr lang="en-US" u="sng">
                <a:solidFill>
                  <a:srgbClr val="CC0000"/>
                </a:solidFill>
              </a:rPr>
              <a:t>cloning</a:t>
            </a:r>
            <a:r>
              <a:rPr lang="en-US"/>
              <a:t>” the plasmid</a:t>
            </a:r>
          </a:p>
          <a:p>
            <a:pPr lvl="1"/>
            <a:r>
              <a:rPr lang="en-US"/>
              <a:t>production of many copies of inserted gene</a:t>
            </a:r>
          </a:p>
          <a:p>
            <a:pPr lvl="1"/>
            <a:r>
              <a:rPr lang="en-US"/>
              <a:t>production of “new” protein</a:t>
            </a:r>
          </a:p>
          <a:p>
            <a:pPr lvl="2"/>
            <a:r>
              <a:rPr lang="en-US"/>
              <a:t>transformed phenotype</a:t>
            </a:r>
          </a:p>
        </p:txBody>
      </p:sp>
      <p:sp>
        <p:nvSpPr>
          <p:cNvPr id="403461" name="AutoShape 5"/>
          <p:cNvSpPr>
            <a:spLocks noChangeArrowheads="1"/>
          </p:cNvSpPr>
          <p:nvPr/>
        </p:nvSpPr>
        <p:spPr bwMode="auto">
          <a:xfrm>
            <a:off x="1668463" y="6016625"/>
            <a:ext cx="5000625" cy="527050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CC0000"/>
                </a:solidFill>
              </a:rPr>
              <a:t>DNA </a:t>
            </a:r>
            <a:r>
              <a:rPr lang="en-US" sz="3200" b="1">
                <a:solidFill>
                  <a:srgbClr val="0F116A"/>
                </a:solidFill>
                <a:sym typeface="Symbol" pitchFamily="84" charset="2"/>
              </a:rPr>
              <a:t></a:t>
            </a:r>
            <a:r>
              <a:rPr lang="en-US" sz="2400" b="1">
                <a:solidFill>
                  <a:srgbClr val="CC0000"/>
                </a:solidFill>
                <a:sym typeface="Symbol" pitchFamily="84" charset="2"/>
              </a:rPr>
              <a:t> </a:t>
            </a:r>
            <a:r>
              <a:rPr lang="en-US" sz="2400" b="1">
                <a:solidFill>
                  <a:srgbClr val="CC0000"/>
                </a:solidFill>
              </a:rPr>
              <a:t>RNA </a:t>
            </a:r>
            <a:r>
              <a:rPr lang="en-US" sz="3200" b="1">
                <a:solidFill>
                  <a:srgbClr val="0F116A"/>
                </a:solidFill>
                <a:sym typeface="Symbol" pitchFamily="84" charset="2"/>
              </a:rPr>
              <a:t></a:t>
            </a:r>
            <a:r>
              <a:rPr lang="en-US" sz="2400" b="1">
                <a:solidFill>
                  <a:srgbClr val="CC0000"/>
                </a:solidFill>
              </a:rPr>
              <a:t> protein </a:t>
            </a:r>
            <a:r>
              <a:rPr lang="en-US" sz="3200" b="1">
                <a:solidFill>
                  <a:srgbClr val="0F116A"/>
                </a:solidFill>
                <a:sym typeface="Symbol" pitchFamily="84" charset="2"/>
              </a:rPr>
              <a:t></a:t>
            </a:r>
            <a:r>
              <a:rPr lang="en-US" sz="2400" b="1">
                <a:solidFill>
                  <a:srgbClr val="CC0000"/>
                </a:solidFill>
              </a:rPr>
              <a:t> trait</a:t>
            </a:r>
          </a:p>
        </p:txBody>
      </p:sp>
      <p:pic>
        <p:nvPicPr>
          <p:cNvPr id="40346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363" y="5146675"/>
            <a:ext cx="1514475" cy="15144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10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3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3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3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3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3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3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3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3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3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3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3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3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4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60" grpId="0" build="p" autoUpdateAnimBg="0"/>
      <p:bldP spid="403461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02" name="Picture 2" descr="16_0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555750"/>
            <a:ext cx="6705600" cy="502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03" name="Rectangle 3"/>
          <p:cNvSpPr>
            <a:spLocks noChangeArrowheads="1"/>
          </p:cNvSpPr>
          <p:nvPr/>
        </p:nvSpPr>
        <p:spPr bwMode="auto">
          <a:xfrm>
            <a:off x="6032500" y="3508375"/>
            <a:ext cx="1730375" cy="8493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3190875" y="5624513"/>
            <a:ext cx="3159125" cy="8493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09605" name="Rectangle 5"/>
          <p:cNvSpPr>
            <a:spLocks noChangeArrowheads="1"/>
          </p:cNvSpPr>
          <p:nvPr/>
        </p:nvSpPr>
        <p:spPr bwMode="auto">
          <a:xfrm>
            <a:off x="4810125" y="1830388"/>
            <a:ext cx="2428875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40458C"/>
              </a:solidFill>
            </a:endParaRPr>
          </a:p>
        </p:txBody>
      </p:sp>
      <p:sp>
        <p:nvSpPr>
          <p:cNvPr id="4096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Recombinant Plasmid</a:t>
            </a:r>
            <a:endParaRPr lang="en-US" dirty="0"/>
          </a:p>
        </p:txBody>
      </p:sp>
      <p:sp>
        <p:nvSpPr>
          <p:cNvPr id="409607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1333500"/>
            <a:ext cx="8382000" cy="1295400"/>
          </a:xfrm>
        </p:spPr>
        <p:txBody>
          <a:bodyPr/>
          <a:lstStyle/>
          <a:p>
            <a:r>
              <a:rPr lang="en-US" sz="2700"/>
              <a:t>Plasmids used to insert new genes into bacteria</a:t>
            </a:r>
            <a:endParaRPr lang="en-US" sz="2600"/>
          </a:p>
        </p:txBody>
      </p:sp>
      <p:sp>
        <p:nvSpPr>
          <p:cNvPr id="409608" name="AutoShape 8"/>
          <p:cNvSpPr>
            <a:spLocks noChangeArrowheads="1"/>
          </p:cNvSpPr>
          <p:nvPr/>
        </p:nvSpPr>
        <p:spPr bwMode="auto">
          <a:xfrm>
            <a:off x="174625" y="2609850"/>
            <a:ext cx="1193800" cy="56197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0" rIns="45720" bIns="18288" anchor="ctr"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</a:rPr>
              <a:t>gene we want</a:t>
            </a:r>
            <a:endParaRPr lang="en-US" sz="2600" b="1">
              <a:solidFill>
                <a:srgbClr val="000000"/>
              </a:solidFill>
            </a:endParaRPr>
          </a:p>
        </p:txBody>
      </p:sp>
      <p:sp>
        <p:nvSpPr>
          <p:cNvPr id="409609" name="AutoShape 9"/>
          <p:cNvSpPr>
            <a:spLocks noChangeArrowheads="1"/>
          </p:cNvSpPr>
          <p:nvPr/>
        </p:nvSpPr>
        <p:spPr bwMode="auto">
          <a:xfrm>
            <a:off x="4945063" y="2216150"/>
            <a:ext cx="2092325" cy="311150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18288" rIns="45720" bIns="18288" anchor="ctr"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</a:rPr>
              <a:t>cut DNA</a:t>
            </a:r>
            <a:endParaRPr lang="en-US" sz="2600" b="1">
              <a:solidFill>
                <a:srgbClr val="000000"/>
              </a:solidFill>
            </a:endParaRPr>
          </a:p>
        </p:txBody>
      </p:sp>
      <p:sp>
        <p:nvSpPr>
          <p:cNvPr id="409610" name="AutoShape 10"/>
          <p:cNvSpPr>
            <a:spLocks noChangeArrowheads="1"/>
          </p:cNvSpPr>
          <p:nvPr/>
        </p:nvSpPr>
        <p:spPr bwMode="auto">
          <a:xfrm>
            <a:off x="6061075" y="3941763"/>
            <a:ext cx="2306638" cy="311150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18288" rIns="45720" bIns="18288" anchor="ctr"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</a:rPr>
              <a:t>cut plasmid DNA</a:t>
            </a:r>
            <a:endParaRPr lang="en-US" sz="2600" b="1">
              <a:solidFill>
                <a:srgbClr val="000000"/>
              </a:solidFill>
            </a:endParaRPr>
          </a:p>
        </p:txBody>
      </p:sp>
      <p:sp>
        <p:nvSpPr>
          <p:cNvPr id="409611" name="AutoShape 11"/>
          <p:cNvSpPr>
            <a:spLocks noChangeArrowheads="1"/>
          </p:cNvSpPr>
          <p:nvPr/>
        </p:nvSpPr>
        <p:spPr bwMode="auto">
          <a:xfrm>
            <a:off x="3227388" y="5848350"/>
            <a:ext cx="2894012" cy="850900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18288" rIns="45720" bIns="18288" anchor="ctr"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</a:rPr>
              <a:t>insert “gene we want” into plasmid...</a:t>
            </a:r>
            <a:br>
              <a:rPr lang="en-US" sz="2000" b="1">
                <a:solidFill>
                  <a:srgbClr val="000000"/>
                </a:solidFill>
              </a:rPr>
            </a:br>
            <a:r>
              <a:rPr lang="en-US" sz="2000" b="1">
                <a:solidFill>
                  <a:srgbClr val="000000"/>
                </a:solidFill>
              </a:rPr>
              <a:t>“glue” together</a:t>
            </a:r>
            <a:endParaRPr lang="en-US" sz="2600" b="1">
              <a:solidFill>
                <a:srgbClr val="000000"/>
              </a:solidFill>
            </a:endParaRPr>
          </a:p>
        </p:txBody>
      </p:sp>
      <p:sp>
        <p:nvSpPr>
          <p:cNvPr id="409613" name="AutoShape 13"/>
          <p:cNvSpPr>
            <a:spLocks noChangeArrowheads="1"/>
          </p:cNvSpPr>
          <p:nvPr/>
        </p:nvSpPr>
        <p:spPr bwMode="auto">
          <a:xfrm>
            <a:off x="311150" y="5084763"/>
            <a:ext cx="1425575" cy="31115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18288" rIns="45720" bIns="18288" anchor="ctr"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ligase</a:t>
            </a:r>
            <a:endParaRPr lang="en-US" sz="2600" b="1">
              <a:solidFill>
                <a:srgbClr val="FFFFFF"/>
              </a:solidFill>
            </a:endParaRPr>
          </a:p>
        </p:txBody>
      </p:sp>
      <p:sp>
        <p:nvSpPr>
          <p:cNvPr id="409614" name="AutoShape 14"/>
          <p:cNvSpPr>
            <a:spLocks noChangeArrowheads="1"/>
          </p:cNvSpPr>
          <p:nvPr/>
        </p:nvSpPr>
        <p:spPr bwMode="auto">
          <a:xfrm>
            <a:off x="674688" y="3454400"/>
            <a:ext cx="1881187" cy="1214438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109728" rIns="45720" bIns="18288" anchor="ctr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</a:pPr>
            <a:r>
              <a:rPr lang="en-US" sz="2000" b="1">
                <a:solidFill>
                  <a:srgbClr val="FFFFFF"/>
                </a:solidFill>
              </a:rPr>
              <a:t>like what?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</a:pPr>
            <a:r>
              <a:rPr lang="en-US" sz="2000" b="1">
                <a:solidFill>
                  <a:srgbClr val="FFFFFF"/>
                </a:solidFill>
              </a:rPr>
              <a:t>	…insulin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</a:pPr>
            <a:r>
              <a:rPr lang="en-US" sz="2000" b="1">
                <a:solidFill>
                  <a:srgbClr val="FFFFFF"/>
                </a:solidFill>
              </a:rPr>
              <a:t>	…HGH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30188" algn="l"/>
              </a:tabLst>
            </a:pPr>
            <a:r>
              <a:rPr lang="en-US" sz="2000" b="1">
                <a:solidFill>
                  <a:srgbClr val="FFFFFF"/>
                </a:solidFill>
              </a:rPr>
              <a:t>	…lactase</a:t>
            </a:r>
            <a:endParaRPr lang="en-US" sz="2600" b="1">
              <a:solidFill>
                <a:srgbClr val="FFFFFF"/>
              </a:solidFill>
            </a:endParaRPr>
          </a:p>
        </p:txBody>
      </p:sp>
      <p:pic>
        <p:nvPicPr>
          <p:cNvPr id="409615" name="Picture 15" descr="penguin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5562600"/>
            <a:ext cx="127476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16" name="AutoShape 16"/>
          <p:cNvSpPr>
            <a:spLocks noChangeArrowheads="1"/>
          </p:cNvSpPr>
          <p:nvPr/>
        </p:nvSpPr>
        <p:spPr bwMode="auto">
          <a:xfrm flipH="1">
            <a:off x="6503988" y="4513263"/>
            <a:ext cx="2433637" cy="862012"/>
          </a:xfrm>
          <a:prstGeom prst="wedgeEllipseCallout">
            <a:avLst>
              <a:gd name="adj1" fmla="val -17190"/>
              <a:gd name="adj2" fmla="val 93093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Cut DNA?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F116A"/>
                </a:solidFill>
                <a:latin typeface="Comic Sans MS" pitchFamily="84" charset="0"/>
                <a:ea typeface="Geneva" pitchFamily="84" charset="-128"/>
              </a:rPr>
              <a:t>DNA scissors? </a:t>
            </a:r>
          </a:p>
        </p:txBody>
      </p:sp>
      <p:sp>
        <p:nvSpPr>
          <p:cNvPr id="409617" name="AutoShape 17"/>
          <p:cNvSpPr>
            <a:spLocks noChangeArrowheads="1"/>
          </p:cNvSpPr>
          <p:nvPr/>
        </p:nvSpPr>
        <p:spPr bwMode="auto">
          <a:xfrm>
            <a:off x="76200" y="6221413"/>
            <a:ext cx="1808163" cy="581025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18288" rIns="45720" bIns="18288" anchor="ctr">
            <a:spAutoFit/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FFFFFF"/>
                </a:solidFill>
              </a:rPr>
              <a:t>recombinant plasmid</a:t>
            </a:r>
            <a:endParaRPr lang="en-US" sz="26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95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6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9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96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96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96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9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096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8" grpId="0" animBg="1" autoUpdateAnimBg="0"/>
      <p:bldP spid="409609" grpId="0" animBg="1" autoUpdateAnimBg="0"/>
      <p:bldP spid="409610" grpId="0" animBg="1" autoUpdateAnimBg="0"/>
      <p:bldP spid="409611" grpId="0" animBg="1" autoUpdateAnimBg="0"/>
      <p:bldP spid="409613" grpId="0" animBg="1" autoUpdateAnimBg="0"/>
      <p:bldP spid="409614" grpId="0" animBg="1" autoUpdateAnimBg="0"/>
      <p:bldP spid="409616" grpId="0" animBg="1" autoUpdateAnimBg="0"/>
      <p:bldP spid="40961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Grow bacteria…make more</a:t>
            </a:r>
          </a:p>
        </p:txBody>
      </p:sp>
      <p:grpSp>
        <p:nvGrpSpPr>
          <p:cNvPr id="417795" name="Group 3"/>
          <p:cNvGrpSpPr>
            <a:grpSpLocks/>
          </p:cNvGrpSpPr>
          <p:nvPr/>
        </p:nvGrpSpPr>
        <p:grpSpPr bwMode="auto">
          <a:xfrm>
            <a:off x="528638" y="3810000"/>
            <a:ext cx="6557962" cy="2819400"/>
            <a:chOff x="333" y="2400"/>
            <a:chExt cx="4131" cy="1776"/>
          </a:xfrm>
        </p:grpSpPr>
        <p:grpSp>
          <p:nvGrpSpPr>
            <p:cNvPr id="417796" name="Group 4"/>
            <p:cNvGrpSpPr>
              <a:grpSpLocks/>
            </p:cNvGrpSpPr>
            <p:nvPr/>
          </p:nvGrpSpPr>
          <p:grpSpPr bwMode="auto">
            <a:xfrm>
              <a:off x="333" y="2640"/>
              <a:ext cx="1647" cy="1536"/>
              <a:chOff x="336" y="2640"/>
              <a:chExt cx="1647" cy="1536"/>
            </a:xfrm>
          </p:grpSpPr>
          <p:grpSp>
            <p:nvGrpSpPr>
              <p:cNvPr id="417797" name="Group 5"/>
              <p:cNvGrpSpPr>
                <a:grpSpLocks/>
              </p:cNvGrpSpPr>
              <p:nvPr/>
            </p:nvGrpSpPr>
            <p:grpSpPr bwMode="auto">
              <a:xfrm>
                <a:off x="1152" y="2640"/>
                <a:ext cx="303" cy="480"/>
                <a:chOff x="1152" y="2640"/>
                <a:chExt cx="303" cy="480"/>
              </a:xfrm>
            </p:grpSpPr>
            <p:sp>
              <p:nvSpPr>
                <p:cNvPr id="417798" name="Oval 6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799" name="Freeform 7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00" name="Group 8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01" name="Picture 9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02" name="Picture 10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03" name="Group 11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04" name="Picture 1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05" name="Picture 13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06" name="Group 14"/>
              <p:cNvGrpSpPr>
                <a:grpSpLocks/>
              </p:cNvGrpSpPr>
              <p:nvPr/>
            </p:nvGrpSpPr>
            <p:grpSpPr bwMode="auto">
              <a:xfrm>
                <a:off x="1440" y="2784"/>
                <a:ext cx="303" cy="480"/>
                <a:chOff x="1152" y="2640"/>
                <a:chExt cx="303" cy="480"/>
              </a:xfrm>
            </p:grpSpPr>
            <p:sp>
              <p:nvSpPr>
                <p:cNvPr id="417807" name="Oval 15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08" name="Freeform 16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09" name="Group 17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10" name="Picture 18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11" name="Picture 19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12" name="Group 20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13" name="Picture 21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14" name="Picture 2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15" name="Group 23"/>
              <p:cNvGrpSpPr>
                <a:grpSpLocks/>
              </p:cNvGrpSpPr>
              <p:nvPr/>
            </p:nvGrpSpPr>
            <p:grpSpPr bwMode="auto">
              <a:xfrm>
                <a:off x="1152" y="2976"/>
                <a:ext cx="303" cy="480"/>
                <a:chOff x="1152" y="2640"/>
                <a:chExt cx="303" cy="480"/>
              </a:xfrm>
            </p:grpSpPr>
            <p:sp>
              <p:nvSpPr>
                <p:cNvPr id="417816" name="Oval 24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17" name="Freeform 25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18" name="Group 26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19" name="Picture 27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20" name="Picture 28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21" name="Group 29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22" name="Picture 30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23" name="Picture 31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24" name="Group 32"/>
              <p:cNvGrpSpPr>
                <a:grpSpLocks/>
              </p:cNvGrpSpPr>
              <p:nvPr/>
            </p:nvGrpSpPr>
            <p:grpSpPr bwMode="auto">
              <a:xfrm>
                <a:off x="768" y="2880"/>
                <a:ext cx="303" cy="480"/>
                <a:chOff x="1152" y="2640"/>
                <a:chExt cx="303" cy="480"/>
              </a:xfrm>
            </p:grpSpPr>
            <p:sp>
              <p:nvSpPr>
                <p:cNvPr id="417825" name="Oval 33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26" name="Freeform 34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27" name="Group 35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28" name="Picture 36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29" name="Picture 37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30" name="Group 38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31" name="Picture 39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32" name="Picture 40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33" name="Group 41"/>
              <p:cNvGrpSpPr>
                <a:grpSpLocks/>
              </p:cNvGrpSpPr>
              <p:nvPr/>
            </p:nvGrpSpPr>
            <p:grpSpPr bwMode="auto">
              <a:xfrm>
                <a:off x="864" y="3264"/>
                <a:ext cx="303" cy="480"/>
                <a:chOff x="1152" y="2640"/>
                <a:chExt cx="303" cy="480"/>
              </a:xfrm>
            </p:grpSpPr>
            <p:sp>
              <p:nvSpPr>
                <p:cNvPr id="417834" name="Oval 42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35" name="Freeform 43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36" name="Group 44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37" name="Picture 45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38" name="Picture 46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39" name="Group 47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40" name="Picture 48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41" name="Picture 49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42" name="Group 50"/>
              <p:cNvGrpSpPr>
                <a:grpSpLocks/>
              </p:cNvGrpSpPr>
              <p:nvPr/>
            </p:nvGrpSpPr>
            <p:grpSpPr bwMode="auto">
              <a:xfrm>
                <a:off x="1200" y="3408"/>
                <a:ext cx="303" cy="480"/>
                <a:chOff x="1152" y="2640"/>
                <a:chExt cx="303" cy="480"/>
              </a:xfrm>
            </p:grpSpPr>
            <p:sp>
              <p:nvSpPr>
                <p:cNvPr id="417843" name="Oval 51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44" name="Freeform 52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45" name="Group 53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46" name="Picture 54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47" name="Picture 55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48" name="Group 56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49" name="Picture 57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50" name="Picture 58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51" name="Group 59"/>
              <p:cNvGrpSpPr>
                <a:grpSpLocks/>
              </p:cNvGrpSpPr>
              <p:nvPr/>
            </p:nvGrpSpPr>
            <p:grpSpPr bwMode="auto">
              <a:xfrm>
                <a:off x="1392" y="3216"/>
                <a:ext cx="303" cy="480"/>
                <a:chOff x="1152" y="2640"/>
                <a:chExt cx="303" cy="480"/>
              </a:xfrm>
            </p:grpSpPr>
            <p:sp>
              <p:nvSpPr>
                <p:cNvPr id="417852" name="Oval 60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53" name="Freeform 61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54" name="Group 62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55" name="Picture 63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56" name="Picture 64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57" name="Group 65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58" name="Picture 66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59" name="Picture 67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60" name="Group 68"/>
              <p:cNvGrpSpPr>
                <a:grpSpLocks/>
              </p:cNvGrpSpPr>
              <p:nvPr/>
            </p:nvGrpSpPr>
            <p:grpSpPr bwMode="auto">
              <a:xfrm>
                <a:off x="1680" y="3024"/>
                <a:ext cx="303" cy="480"/>
                <a:chOff x="1152" y="2640"/>
                <a:chExt cx="303" cy="480"/>
              </a:xfrm>
            </p:grpSpPr>
            <p:sp>
              <p:nvSpPr>
                <p:cNvPr id="417861" name="Oval 69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62" name="Freeform 70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63" name="Group 71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64" name="Picture 7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65" name="Picture 73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66" name="Group 74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67" name="Picture 75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68" name="Picture 76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69" name="Group 77"/>
              <p:cNvGrpSpPr>
                <a:grpSpLocks/>
              </p:cNvGrpSpPr>
              <p:nvPr/>
            </p:nvGrpSpPr>
            <p:grpSpPr bwMode="auto">
              <a:xfrm>
                <a:off x="1584" y="3456"/>
                <a:ext cx="303" cy="480"/>
                <a:chOff x="1152" y="2640"/>
                <a:chExt cx="303" cy="480"/>
              </a:xfrm>
            </p:grpSpPr>
            <p:sp>
              <p:nvSpPr>
                <p:cNvPr id="417870" name="Oval 78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71" name="Freeform 79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72" name="Group 80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73" name="Picture 81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74" name="Picture 8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75" name="Group 83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76" name="Picture 84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77" name="Picture 85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78" name="Group 86"/>
              <p:cNvGrpSpPr>
                <a:grpSpLocks/>
              </p:cNvGrpSpPr>
              <p:nvPr/>
            </p:nvGrpSpPr>
            <p:grpSpPr bwMode="auto">
              <a:xfrm>
                <a:off x="1200" y="3696"/>
                <a:ext cx="303" cy="480"/>
                <a:chOff x="1152" y="2640"/>
                <a:chExt cx="303" cy="480"/>
              </a:xfrm>
            </p:grpSpPr>
            <p:sp>
              <p:nvSpPr>
                <p:cNvPr id="417879" name="Oval 87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80" name="Freeform 88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81" name="Group 89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82" name="Picture 90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83" name="Picture 91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84" name="Group 92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85" name="Picture 93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86" name="Picture 94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87" name="Group 95"/>
              <p:cNvGrpSpPr>
                <a:grpSpLocks/>
              </p:cNvGrpSpPr>
              <p:nvPr/>
            </p:nvGrpSpPr>
            <p:grpSpPr bwMode="auto">
              <a:xfrm>
                <a:off x="864" y="3648"/>
                <a:ext cx="303" cy="480"/>
                <a:chOff x="1152" y="2640"/>
                <a:chExt cx="303" cy="480"/>
              </a:xfrm>
            </p:grpSpPr>
            <p:sp>
              <p:nvSpPr>
                <p:cNvPr id="417888" name="Oval 96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89" name="Freeform 97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90" name="Group 98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891" name="Picture 99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92" name="Picture 100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893" name="Group 101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894" name="Picture 10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895" name="Picture 103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896" name="Group 104"/>
              <p:cNvGrpSpPr>
                <a:grpSpLocks/>
              </p:cNvGrpSpPr>
              <p:nvPr/>
            </p:nvGrpSpPr>
            <p:grpSpPr bwMode="auto">
              <a:xfrm>
                <a:off x="672" y="3552"/>
                <a:ext cx="303" cy="480"/>
                <a:chOff x="1152" y="2640"/>
                <a:chExt cx="303" cy="480"/>
              </a:xfrm>
            </p:grpSpPr>
            <p:sp>
              <p:nvSpPr>
                <p:cNvPr id="417897" name="Oval 105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898" name="Freeform 106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899" name="Group 107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900" name="Picture 108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01" name="Picture 109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902" name="Group 110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903" name="Picture 111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04" name="Picture 11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905" name="Group 113"/>
              <p:cNvGrpSpPr>
                <a:grpSpLocks/>
              </p:cNvGrpSpPr>
              <p:nvPr/>
            </p:nvGrpSpPr>
            <p:grpSpPr bwMode="auto">
              <a:xfrm>
                <a:off x="528" y="3168"/>
                <a:ext cx="303" cy="480"/>
                <a:chOff x="1152" y="2640"/>
                <a:chExt cx="303" cy="480"/>
              </a:xfrm>
            </p:grpSpPr>
            <p:sp>
              <p:nvSpPr>
                <p:cNvPr id="417906" name="Oval 114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907" name="Freeform 115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908" name="Group 116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909" name="Picture 117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10" name="Picture 118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911" name="Group 119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912" name="Picture 120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13" name="Picture 121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914" name="Group 122"/>
              <p:cNvGrpSpPr>
                <a:grpSpLocks/>
              </p:cNvGrpSpPr>
              <p:nvPr/>
            </p:nvGrpSpPr>
            <p:grpSpPr bwMode="auto">
              <a:xfrm>
                <a:off x="432" y="2880"/>
                <a:ext cx="303" cy="480"/>
                <a:chOff x="1152" y="2640"/>
                <a:chExt cx="303" cy="480"/>
              </a:xfrm>
            </p:grpSpPr>
            <p:sp>
              <p:nvSpPr>
                <p:cNvPr id="417915" name="Oval 123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916" name="Freeform 124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917" name="Group 125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918" name="Picture 126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19" name="Picture 127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920" name="Group 128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921" name="Picture 129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22" name="Picture 130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923" name="Group 131"/>
              <p:cNvGrpSpPr>
                <a:grpSpLocks/>
              </p:cNvGrpSpPr>
              <p:nvPr/>
            </p:nvGrpSpPr>
            <p:grpSpPr bwMode="auto">
              <a:xfrm>
                <a:off x="864" y="2688"/>
                <a:ext cx="303" cy="480"/>
                <a:chOff x="1152" y="2640"/>
                <a:chExt cx="303" cy="480"/>
              </a:xfrm>
            </p:grpSpPr>
            <p:sp>
              <p:nvSpPr>
                <p:cNvPr id="417924" name="Oval 132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925" name="Freeform 133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926" name="Group 134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927" name="Picture 135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28" name="Picture 136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929" name="Group 137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930" name="Picture 138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31" name="Picture 139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417932" name="Group 140"/>
              <p:cNvGrpSpPr>
                <a:grpSpLocks/>
              </p:cNvGrpSpPr>
              <p:nvPr/>
            </p:nvGrpSpPr>
            <p:grpSpPr bwMode="auto">
              <a:xfrm>
                <a:off x="336" y="3504"/>
                <a:ext cx="303" cy="480"/>
                <a:chOff x="1152" y="2640"/>
                <a:chExt cx="303" cy="480"/>
              </a:xfrm>
            </p:grpSpPr>
            <p:sp>
              <p:nvSpPr>
                <p:cNvPr id="417933" name="Oval 141"/>
                <p:cNvSpPr>
                  <a:spLocks noChangeArrowheads="1"/>
                </p:cNvSpPr>
                <p:nvPr/>
              </p:nvSpPr>
              <p:spPr bwMode="auto">
                <a:xfrm rot="5400000">
                  <a:off x="1064" y="2728"/>
                  <a:ext cx="480" cy="303"/>
                </a:xfrm>
                <a:prstGeom prst="ellipse">
                  <a:avLst/>
                </a:prstGeom>
                <a:solidFill>
                  <a:srgbClr val="E2D8EF"/>
                </a:solidFill>
                <a:ln w="381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934" name="Freeform 142"/>
                <p:cNvSpPr>
                  <a:spLocks/>
                </p:cNvSpPr>
                <p:nvPr/>
              </p:nvSpPr>
              <p:spPr bwMode="auto">
                <a:xfrm rot="5400000">
                  <a:off x="1251" y="2925"/>
                  <a:ext cx="216" cy="125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935" name="Group 143"/>
                <p:cNvGrpSpPr>
                  <a:grpSpLocks/>
                </p:cNvGrpSpPr>
                <p:nvPr/>
              </p:nvGrpSpPr>
              <p:grpSpPr bwMode="auto">
                <a:xfrm>
                  <a:off x="1334" y="2673"/>
                  <a:ext cx="86" cy="86"/>
                  <a:chOff x="3696" y="3024"/>
                  <a:chExt cx="922" cy="922"/>
                </a:xfrm>
              </p:grpSpPr>
              <p:pic>
                <p:nvPicPr>
                  <p:cNvPr id="417936" name="Picture 144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37" name="Picture 145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938" name="Group 146"/>
                <p:cNvGrpSpPr>
                  <a:grpSpLocks/>
                </p:cNvGrpSpPr>
                <p:nvPr/>
              </p:nvGrpSpPr>
              <p:grpSpPr bwMode="auto">
                <a:xfrm>
                  <a:off x="1218" y="2789"/>
                  <a:ext cx="86" cy="86"/>
                  <a:chOff x="3696" y="3024"/>
                  <a:chExt cx="922" cy="922"/>
                </a:xfrm>
              </p:grpSpPr>
              <p:pic>
                <p:nvPicPr>
                  <p:cNvPr id="417939" name="Picture 147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40" name="Picture 148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</p:grpSp>
        <p:sp>
          <p:nvSpPr>
            <p:cNvPr id="417941" name="Rectangle 149"/>
            <p:cNvSpPr>
              <a:spLocks noChangeArrowheads="1"/>
            </p:cNvSpPr>
            <p:nvPr/>
          </p:nvSpPr>
          <p:spPr bwMode="auto">
            <a:xfrm>
              <a:off x="2016" y="2544"/>
              <a:ext cx="73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660066"/>
                  </a:solidFill>
                </a:rPr>
                <a:t>grow</a:t>
              </a:r>
              <a:br>
                <a:rPr lang="en-US" sz="2000" b="1">
                  <a:solidFill>
                    <a:srgbClr val="660066"/>
                  </a:solidFill>
                </a:rPr>
              </a:br>
              <a:r>
                <a:rPr lang="en-US" sz="2000" b="1">
                  <a:solidFill>
                    <a:srgbClr val="660066"/>
                  </a:solidFill>
                </a:rPr>
                <a:t>bacteria</a:t>
              </a:r>
            </a:p>
          </p:txBody>
        </p:sp>
        <p:sp>
          <p:nvSpPr>
            <p:cNvPr id="417942" name="AutoShape 150"/>
            <p:cNvSpPr>
              <a:spLocks noChangeArrowheads="1"/>
            </p:cNvSpPr>
            <p:nvPr/>
          </p:nvSpPr>
          <p:spPr bwMode="auto">
            <a:xfrm rot="20488464" flipH="1">
              <a:off x="2928" y="2400"/>
              <a:ext cx="1536" cy="240"/>
            </a:xfrm>
            <a:prstGeom prst="rightArrow">
              <a:avLst>
                <a:gd name="adj1" fmla="val 50000"/>
                <a:gd name="adj2" fmla="val 160000"/>
              </a:avLst>
            </a:prstGeom>
            <a:solidFill>
              <a:srgbClr val="FFEA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943" name="Group 151"/>
          <p:cNvGrpSpPr>
            <a:grpSpLocks/>
          </p:cNvGrpSpPr>
          <p:nvPr/>
        </p:nvGrpSpPr>
        <p:grpSpPr bwMode="auto">
          <a:xfrm>
            <a:off x="3733800" y="4724400"/>
            <a:ext cx="4953000" cy="1447800"/>
            <a:chOff x="2352" y="2976"/>
            <a:chExt cx="3120" cy="912"/>
          </a:xfrm>
        </p:grpSpPr>
        <p:grpSp>
          <p:nvGrpSpPr>
            <p:cNvPr id="417944" name="Group 152"/>
            <p:cNvGrpSpPr>
              <a:grpSpLocks/>
            </p:cNvGrpSpPr>
            <p:nvPr/>
          </p:nvGrpSpPr>
          <p:grpSpPr bwMode="auto">
            <a:xfrm>
              <a:off x="2352" y="3024"/>
              <a:ext cx="3120" cy="864"/>
              <a:chOff x="2352" y="3024"/>
              <a:chExt cx="3120" cy="864"/>
            </a:xfrm>
          </p:grpSpPr>
          <p:sp>
            <p:nvSpPr>
              <p:cNvPr id="417945" name="AutoShape 153"/>
              <p:cNvSpPr>
                <a:spLocks noChangeArrowheads="1"/>
              </p:cNvSpPr>
              <p:nvPr/>
            </p:nvSpPr>
            <p:spPr bwMode="auto">
              <a:xfrm>
                <a:off x="2352" y="3264"/>
                <a:ext cx="720" cy="240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40458C"/>
                  </a:solidFill>
                </a:endParaRPr>
              </a:p>
            </p:txBody>
          </p:sp>
          <p:sp>
            <p:nvSpPr>
              <p:cNvPr id="417946" name="Rectangle 154"/>
              <p:cNvSpPr>
                <a:spLocks noChangeArrowheads="1"/>
              </p:cNvSpPr>
              <p:nvPr/>
            </p:nvSpPr>
            <p:spPr bwMode="auto">
              <a:xfrm>
                <a:off x="3331" y="3120"/>
                <a:ext cx="1281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b="1">
                    <a:solidFill>
                      <a:srgbClr val="660066"/>
                    </a:solidFill>
                  </a:rPr>
                  <a:t>harvest (purify)</a:t>
                </a:r>
                <a:br>
                  <a:rPr lang="en-US" sz="2000" b="1">
                    <a:solidFill>
                      <a:srgbClr val="660066"/>
                    </a:solidFill>
                  </a:rPr>
                </a:br>
                <a:r>
                  <a:rPr lang="en-US" sz="2000" b="1">
                    <a:solidFill>
                      <a:srgbClr val="660066"/>
                    </a:solidFill>
                  </a:rPr>
                  <a:t>protein</a:t>
                </a:r>
              </a:p>
            </p:txBody>
          </p:sp>
          <p:sp>
            <p:nvSpPr>
              <p:cNvPr id="417947" name="AutoShape 155"/>
              <p:cNvSpPr>
                <a:spLocks noChangeArrowheads="1"/>
              </p:cNvSpPr>
              <p:nvPr/>
            </p:nvSpPr>
            <p:spPr bwMode="auto">
              <a:xfrm>
                <a:off x="4656" y="3024"/>
                <a:ext cx="816" cy="864"/>
              </a:xfrm>
              <a:prstGeom prst="can">
                <a:avLst>
                  <a:gd name="adj" fmla="val 26471"/>
                </a:avLst>
              </a:prstGeom>
              <a:solidFill>
                <a:srgbClr val="C4601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40458C"/>
                  </a:solidFill>
                </a:endParaRPr>
              </a:p>
            </p:txBody>
          </p:sp>
        </p:grpSp>
        <p:sp>
          <p:nvSpPr>
            <p:cNvPr id="417948" name="AutoShape 156"/>
            <p:cNvSpPr>
              <a:spLocks noChangeArrowheads="1"/>
            </p:cNvSpPr>
            <p:nvPr/>
          </p:nvSpPr>
          <p:spPr bwMode="auto">
            <a:xfrm>
              <a:off x="4656" y="2976"/>
              <a:ext cx="816" cy="288"/>
            </a:xfrm>
            <a:prstGeom prst="can">
              <a:avLst>
                <a:gd name="adj" fmla="val 25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40458C"/>
                </a:solidFill>
              </a:endParaRPr>
            </a:p>
          </p:txBody>
        </p:sp>
      </p:grpSp>
      <p:grpSp>
        <p:nvGrpSpPr>
          <p:cNvPr id="417949" name="Group 157"/>
          <p:cNvGrpSpPr>
            <a:grpSpLocks/>
          </p:cNvGrpSpPr>
          <p:nvPr/>
        </p:nvGrpSpPr>
        <p:grpSpPr bwMode="auto">
          <a:xfrm>
            <a:off x="5791200" y="927100"/>
            <a:ext cx="3352800" cy="3048000"/>
            <a:chOff x="3648" y="576"/>
            <a:chExt cx="2112" cy="1920"/>
          </a:xfrm>
        </p:grpSpPr>
        <p:grpSp>
          <p:nvGrpSpPr>
            <p:cNvPr id="417950" name="Group 158"/>
            <p:cNvGrpSpPr>
              <a:grpSpLocks/>
            </p:cNvGrpSpPr>
            <p:nvPr/>
          </p:nvGrpSpPr>
          <p:grpSpPr bwMode="auto">
            <a:xfrm>
              <a:off x="3648" y="1104"/>
              <a:ext cx="2112" cy="1392"/>
              <a:chOff x="3648" y="1104"/>
              <a:chExt cx="2112" cy="1392"/>
            </a:xfrm>
          </p:grpSpPr>
          <p:grpSp>
            <p:nvGrpSpPr>
              <p:cNvPr id="417951" name="Group 159"/>
              <p:cNvGrpSpPr>
                <a:grpSpLocks/>
              </p:cNvGrpSpPr>
              <p:nvPr/>
            </p:nvGrpSpPr>
            <p:grpSpPr bwMode="auto">
              <a:xfrm>
                <a:off x="4641" y="1104"/>
                <a:ext cx="1119" cy="1392"/>
                <a:chOff x="4641" y="1104"/>
                <a:chExt cx="1119" cy="1392"/>
              </a:xfrm>
            </p:grpSpPr>
            <p:sp>
              <p:nvSpPr>
                <p:cNvPr id="417952" name="Oval 160"/>
                <p:cNvSpPr>
                  <a:spLocks noChangeArrowheads="1"/>
                </p:cNvSpPr>
                <p:nvPr/>
              </p:nvSpPr>
              <p:spPr bwMode="auto">
                <a:xfrm rot="5400000">
                  <a:off x="4505" y="1240"/>
                  <a:ext cx="1392" cy="1119"/>
                </a:xfrm>
                <a:prstGeom prst="ellipse">
                  <a:avLst/>
                </a:prstGeom>
                <a:solidFill>
                  <a:srgbClr val="E2D8EF"/>
                </a:solidFill>
                <a:ln w="76200">
                  <a:solidFill>
                    <a:schemeClr val="tx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sp>
              <p:nvSpPr>
                <p:cNvPr id="417953" name="Freeform 161"/>
                <p:cNvSpPr>
                  <a:spLocks/>
                </p:cNvSpPr>
                <p:nvPr/>
              </p:nvSpPr>
              <p:spPr bwMode="auto">
                <a:xfrm rot="5400000">
                  <a:off x="4916" y="1906"/>
                  <a:ext cx="624" cy="362"/>
                </a:xfrm>
                <a:custGeom>
                  <a:avLst/>
                  <a:gdLst>
                    <a:gd name="T0" fmla="*/ 759 w 2373"/>
                    <a:gd name="T1" fmla="*/ 77 h 1375"/>
                    <a:gd name="T2" fmla="*/ 310 w 2373"/>
                    <a:gd name="T3" fmla="*/ 77 h 1375"/>
                    <a:gd name="T4" fmla="*/ 245 w 2373"/>
                    <a:gd name="T5" fmla="*/ 102 h 1375"/>
                    <a:gd name="T6" fmla="*/ 179 w 2373"/>
                    <a:gd name="T7" fmla="*/ 118 h 1375"/>
                    <a:gd name="T8" fmla="*/ 147 w 2373"/>
                    <a:gd name="T9" fmla="*/ 151 h 1375"/>
                    <a:gd name="T10" fmla="*/ 90 w 2373"/>
                    <a:gd name="T11" fmla="*/ 233 h 1375"/>
                    <a:gd name="T12" fmla="*/ 49 w 2373"/>
                    <a:gd name="T13" fmla="*/ 314 h 1375"/>
                    <a:gd name="T14" fmla="*/ 0 w 2373"/>
                    <a:gd name="T15" fmla="*/ 494 h 1375"/>
                    <a:gd name="T16" fmla="*/ 8 w 2373"/>
                    <a:gd name="T17" fmla="*/ 633 h 1375"/>
                    <a:gd name="T18" fmla="*/ 106 w 2373"/>
                    <a:gd name="T19" fmla="*/ 845 h 1375"/>
                    <a:gd name="T20" fmla="*/ 188 w 2373"/>
                    <a:gd name="T21" fmla="*/ 967 h 1375"/>
                    <a:gd name="T22" fmla="*/ 498 w 2373"/>
                    <a:gd name="T23" fmla="*/ 1237 h 1375"/>
                    <a:gd name="T24" fmla="*/ 620 w 2373"/>
                    <a:gd name="T25" fmla="*/ 1302 h 1375"/>
                    <a:gd name="T26" fmla="*/ 816 w 2373"/>
                    <a:gd name="T27" fmla="*/ 1375 h 1375"/>
                    <a:gd name="T28" fmla="*/ 963 w 2373"/>
                    <a:gd name="T29" fmla="*/ 1367 h 1375"/>
                    <a:gd name="T30" fmla="*/ 1110 w 2373"/>
                    <a:gd name="T31" fmla="*/ 1302 h 1375"/>
                    <a:gd name="T32" fmla="*/ 1428 w 2373"/>
                    <a:gd name="T33" fmla="*/ 1212 h 1375"/>
                    <a:gd name="T34" fmla="*/ 2057 w 2373"/>
                    <a:gd name="T35" fmla="*/ 1179 h 1375"/>
                    <a:gd name="T36" fmla="*/ 2147 w 2373"/>
                    <a:gd name="T37" fmla="*/ 1147 h 1375"/>
                    <a:gd name="T38" fmla="*/ 2204 w 2373"/>
                    <a:gd name="T39" fmla="*/ 1114 h 1375"/>
                    <a:gd name="T40" fmla="*/ 2261 w 2373"/>
                    <a:gd name="T41" fmla="*/ 1049 h 1375"/>
                    <a:gd name="T42" fmla="*/ 2302 w 2373"/>
                    <a:gd name="T43" fmla="*/ 992 h 1375"/>
                    <a:gd name="T44" fmla="*/ 2334 w 2373"/>
                    <a:gd name="T45" fmla="*/ 935 h 1375"/>
                    <a:gd name="T46" fmla="*/ 2367 w 2373"/>
                    <a:gd name="T47" fmla="*/ 845 h 1375"/>
                    <a:gd name="T48" fmla="*/ 2334 w 2373"/>
                    <a:gd name="T49" fmla="*/ 673 h 1375"/>
                    <a:gd name="T50" fmla="*/ 2269 w 2373"/>
                    <a:gd name="T51" fmla="*/ 559 h 1375"/>
                    <a:gd name="T52" fmla="*/ 2212 w 2373"/>
                    <a:gd name="T53" fmla="*/ 469 h 1375"/>
                    <a:gd name="T54" fmla="*/ 2073 w 2373"/>
                    <a:gd name="T55" fmla="*/ 322 h 1375"/>
                    <a:gd name="T56" fmla="*/ 2057 w 2373"/>
                    <a:gd name="T57" fmla="*/ 298 h 1375"/>
                    <a:gd name="T58" fmla="*/ 2024 w 2373"/>
                    <a:gd name="T59" fmla="*/ 282 h 1375"/>
                    <a:gd name="T60" fmla="*/ 1943 w 2373"/>
                    <a:gd name="T61" fmla="*/ 224 h 1375"/>
                    <a:gd name="T62" fmla="*/ 1730 w 2373"/>
                    <a:gd name="T63" fmla="*/ 167 h 1375"/>
                    <a:gd name="T64" fmla="*/ 1681 w 2373"/>
                    <a:gd name="T65" fmla="*/ 135 h 1375"/>
                    <a:gd name="T66" fmla="*/ 1649 w 2373"/>
                    <a:gd name="T67" fmla="*/ 94 h 1375"/>
                    <a:gd name="T68" fmla="*/ 1567 w 2373"/>
                    <a:gd name="T69" fmla="*/ 77 h 1375"/>
                    <a:gd name="T70" fmla="*/ 1314 w 2373"/>
                    <a:gd name="T71" fmla="*/ 45 h 1375"/>
                    <a:gd name="T72" fmla="*/ 1281 w 2373"/>
                    <a:gd name="T73" fmla="*/ 53 h 1375"/>
                    <a:gd name="T74" fmla="*/ 1257 w 2373"/>
                    <a:gd name="T75" fmla="*/ 69 h 1375"/>
                    <a:gd name="T76" fmla="*/ 1167 w 2373"/>
                    <a:gd name="T77" fmla="*/ 86 h 1375"/>
                    <a:gd name="T78" fmla="*/ 759 w 2373"/>
                    <a:gd name="T79" fmla="*/ 77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373" h="1375">
                      <a:moveTo>
                        <a:pt x="759" y="77"/>
                      </a:moveTo>
                      <a:cubicBezTo>
                        <a:pt x="596" y="71"/>
                        <a:pt x="471" y="61"/>
                        <a:pt x="310" y="77"/>
                      </a:cubicBezTo>
                      <a:cubicBezTo>
                        <a:pt x="286" y="79"/>
                        <a:pt x="267" y="96"/>
                        <a:pt x="245" y="102"/>
                      </a:cubicBezTo>
                      <a:cubicBezTo>
                        <a:pt x="223" y="107"/>
                        <a:pt x="179" y="118"/>
                        <a:pt x="179" y="118"/>
                      </a:cubicBezTo>
                      <a:cubicBezTo>
                        <a:pt x="157" y="183"/>
                        <a:pt x="189" y="108"/>
                        <a:pt x="147" y="151"/>
                      </a:cubicBezTo>
                      <a:cubicBezTo>
                        <a:pt x="123" y="174"/>
                        <a:pt x="105" y="203"/>
                        <a:pt x="90" y="233"/>
                      </a:cubicBezTo>
                      <a:cubicBezTo>
                        <a:pt x="76" y="258"/>
                        <a:pt x="59" y="286"/>
                        <a:pt x="49" y="314"/>
                      </a:cubicBezTo>
                      <a:cubicBezTo>
                        <a:pt x="27" y="372"/>
                        <a:pt x="18" y="434"/>
                        <a:pt x="0" y="494"/>
                      </a:cubicBezTo>
                      <a:cubicBezTo>
                        <a:pt x="2" y="540"/>
                        <a:pt x="3" y="586"/>
                        <a:pt x="8" y="633"/>
                      </a:cubicBezTo>
                      <a:cubicBezTo>
                        <a:pt x="15" y="708"/>
                        <a:pt x="64" y="784"/>
                        <a:pt x="106" y="845"/>
                      </a:cubicBezTo>
                      <a:cubicBezTo>
                        <a:pt x="133" y="884"/>
                        <a:pt x="158" y="928"/>
                        <a:pt x="188" y="967"/>
                      </a:cubicBezTo>
                      <a:cubicBezTo>
                        <a:pt x="273" y="1077"/>
                        <a:pt x="385" y="1156"/>
                        <a:pt x="498" y="1237"/>
                      </a:cubicBezTo>
                      <a:cubicBezTo>
                        <a:pt x="603" y="1312"/>
                        <a:pt x="453" y="1218"/>
                        <a:pt x="620" y="1302"/>
                      </a:cubicBezTo>
                      <a:cubicBezTo>
                        <a:pt x="689" y="1336"/>
                        <a:pt x="736" y="1363"/>
                        <a:pt x="816" y="1375"/>
                      </a:cubicBezTo>
                      <a:cubicBezTo>
                        <a:pt x="865" y="1372"/>
                        <a:pt x="914" y="1375"/>
                        <a:pt x="963" y="1367"/>
                      </a:cubicBezTo>
                      <a:cubicBezTo>
                        <a:pt x="1010" y="1358"/>
                        <a:pt x="1064" y="1319"/>
                        <a:pt x="1110" y="1302"/>
                      </a:cubicBezTo>
                      <a:cubicBezTo>
                        <a:pt x="1208" y="1263"/>
                        <a:pt x="1322" y="1223"/>
                        <a:pt x="1428" y="1212"/>
                      </a:cubicBezTo>
                      <a:cubicBezTo>
                        <a:pt x="1641" y="1188"/>
                        <a:pt x="1835" y="1183"/>
                        <a:pt x="2057" y="1179"/>
                      </a:cubicBezTo>
                      <a:cubicBezTo>
                        <a:pt x="2087" y="1164"/>
                        <a:pt x="2115" y="1157"/>
                        <a:pt x="2147" y="1147"/>
                      </a:cubicBezTo>
                      <a:cubicBezTo>
                        <a:pt x="2164" y="1134"/>
                        <a:pt x="2187" y="1128"/>
                        <a:pt x="2204" y="1114"/>
                      </a:cubicBezTo>
                      <a:cubicBezTo>
                        <a:pt x="2225" y="1095"/>
                        <a:pt x="2240" y="1068"/>
                        <a:pt x="2261" y="1049"/>
                      </a:cubicBezTo>
                      <a:cubicBezTo>
                        <a:pt x="2278" y="995"/>
                        <a:pt x="2254" y="1054"/>
                        <a:pt x="2302" y="992"/>
                      </a:cubicBezTo>
                      <a:cubicBezTo>
                        <a:pt x="2315" y="974"/>
                        <a:pt x="2321" y="953"/>
                        <a:pt x="2334" y="935"/>
                      </a:cubicBezTo>
                      <a:cubicBezTo>
                        <a:pt x="2343" y="901"/>
                        <a:pt x="2347" y="873"/>
                        <a:pt x="2367" y="845"/>
                      </a:cubicBezTo>
                      <a:cubicBezTo>
                        <a:pt x="2361" y="758"/>
                        <a:pt x="2373" y="731"/>
                        <a:pt x="2334" y="673"/>
                      </a:cubicBezTo>
                      <a:cubicBezTo>
                        <a:pt x="2320" y="631"/>
                        <a:pt x="2299" y="589"/>
                        <a:pt x="2269" y="559"/>
                      </a:cubicBezTo>
                      <a:cubicBezTo>
                        <a:pt x="2252" y="517"/>
                        <a:pt x="2237" y="504"/>
                        <a:pt x="2212" y="469"/>
                      </a:cubicBezTo>
                      <a:cubicBezTo>
                        <a:pt x="2189" y="401"/>
                        <a:pt x="2120" y="369"/>
                        <a:pt x="2073" y="322"/>
                      </a:cubicBezTo>
                      <a:cubicBezTo>
                        <a:pt x="2066" y="315"/>
                        <a:pt x="2064" y="304"/>
                        <a:pt x="2057" y="298"/>
                      </a:cubicBezTo>
                      <a:cubicBezTo>
                        <a:pt x="2047" y="290"/>
                        <a:pt x="2034" y="288"/>
                        <a:pt x="2024" y="282"/>
                      </a:cubicBezTo>
                      <a:cubicBezTo>
                        <a:pt x="1995" y="264"/>
                        <a:pt x="1972" y="238"/>
                        <a:pt x="1943" y="224"/>
                      </a:cubicBezTo>
                      <a:cubicBezTo>
                        <a:pt x="1877" y="190"/>
                        <a:pt x="1799" y="183"/>
                        <a:pt x="1730" y="167"/>
                      </a:cubicBezTo>
                      <a:cubicBezTo>
                        <a:pt x="1713" y="156"/>
                        <a:pt x="1694" y="149"/>
                        <a:pt x="1681" y="135"/>
                      </a:cubicBezTo>
                      <a:cubicBezTo>
                        <a:pt x="1669" y="122"/>
                        <a:pt x="1662" y="104"/>
                        <a:pt x="1649" y="94"/>
                      </a:cubicBezTo>
                      <a:cubicBezTo>
                        <a:pt x="1626" y="76"/>
                        <a:pt x="1594" y="81"/>
                        <a:pt x="1567" y="77"/>
                      </a:cubicBezTo>
                      <a:cubicBezTo>
                        <a:pt x="1516" y="0"/>
                        <a:pt x="1379" y="42"/>
                        <a:pt x="1314" y="45"/>
                      </a:cubicBezTo>
                      <a:cubicBezTo>
                        <a:pt x="1303" y="47"/>
                        <a:pt x="1291" y="48"/>
                        <a:pt x="1281" y="53"/>
                      </a:cubicBezTo>
                      <a:cubicBezTo>
                        <a:pt x="1272" y="56"/>
                        <a:pt x="1266" y="66"/>
                        <a:pt x="1257" y="69"/>
                      </a:cubicBezTo>
                      <a:cubicBezTo>
                        <a:pt x="1227" y="77"/>
                        <a:pt x="1196" y="77"/>
                        <a:pt x="1167" y="86"/>
                      </a:cubicBezTo>
                      <a:cubicBezTo>
                        <a:pt x="1031" y="78"/>
                        <a:pt x="894" y="62"/>
                        <a:pt x="759" y="77"/>
                      </a:cubicBezTo>
                      <a:close/>
                    </a:path>
                  </a:pathLst>
                </a:custGeom>
                <a:noFill/>
                <a:ln w="762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EA18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  <p:grpSp>
              <p:nvGrpSpPr>
                <p:cNvPr id="417954" name="Group 162"/>
                <p:cNvGrpSpPr>
                  <a:grpSpLocks/>
                </p:cNvGrpSpPr>
                <p:nvPr/>
              </p:nvGrpSpPr>
              <p:grpSpPr bwMode="auto">
                <a:xfrm>
                  <a:off x="5169" y="1200"/>
                  <a:ext cx="250" cy="250"/>
                  <a:chOff x="3696" y="3024"/>
                  <a:chExt cx="922" cy="922"/>
                </a:xfrm>
              </p:grpSpPr>
              <p:pic>
                <p:nvPicPr>
                  <p:cNvPr id="417955" name="Picture 163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56" name="Picture 164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417957" name="Group 165"/>
                <p:cNvGrpSpPr>
                  <a:grpSpLocks/>
                </p:cNvGrpSpPr>
                <p:nvPr/>
              </p:nvGrpSpPr>
              <p:grpSpPr bwMode="auto">
                <a:xfrm>
                  <a:off x="4833" y="1536"/>
                  <a:ext cx="250" cy="250"/>
                  <a:chOff x="3696" y="3024"/>
                  <a:chExt cx="922" cy="922"/>
                </a:xfrm>
              </p:grpSpPr>
              <p:pic>
                <p:nvPicPr>
                  <p:cNvPr id="417958" name="Picture 166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59" name="Picture 167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sp>
            <p:nvSpPr>
              <p:cNvPr id="417960" name="AutoShape 168"/>
              <p:cNvSpPr>
                <a:spLocks noChangeArrowheads="1"/>
              </p:cNvSpPr>
              <p:nvPr/>
            </p:nvSpPr>
            <p:spPr bwMode="auto">
              <a:xfrm>
                <a:off x="3648" y="1632"/>
                <a:ext cx="720" cy="240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solidFill>
                <a:srgbClr val="FFEA1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40458C"/>
                  </a:solidFill>
                </a:endParaRPr>
              </a:p>
            </p:txBody>
          </p:sp>
        </p:grpSp>
        <p:sp>
          <p:nvSpPr>
            <p:cNvPr id="417961" name="Rectangle 169"/>
            <p:cNvSpPr>
              <a:spLocks noChangeArrowheads="1"/>
            </p:cNvSpPr>
            <p:nvPr/>
          </p:nvSpPr>
          <p:spPr bwMode="auto">
            <a:xfrm>
              <a:off x="4499" y="576"/>
              <a:ext cx="105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660066"/>
                  </a:solidFill>
                </a:rPr>
                <a:t>transformed</a:t>
              </a:r>
              <a:br>
                <a:rPr lang="en-US" sz="2000" b="1">
                  <a:solidFill>
                    <a:srgbClr val="660066"/>
                  </a:solidFill>
                </a:rPr>
              </a:br>
              <a:r>
                <a:rPr lang="en-US" sz="2000" b="1">
                  <a:solidFill>
                    <a:srgbClr val="660066"/>
                  </a:solidFill>
                </a:rPr>
                <a:t>bacteria</a:t>
              </a:r>
            </a:p>
          </p:txBody>
        </p:sp>
      </p:grpSp>
      <p:grpSp>
        <p:nvGrpSpPr>
          <p:cNvPr id="417962" name="Group 170"/>
          <p:cNvGrpSpPr>
            <a:grpSpLocks/>
          </p:cNvGrpSpPr>
          <p:nvPr/>
        </p:nvGrpSpPr>
        <p:grpSpPr bwMode="auto">
          <a:xfrm>
            <a:off x="152400" y="2451100"/>
            <a:ext cx="1905000" cy="1463675"/>
            <a:chOff x="96" y="1536"/>
            <a:chExt cx="1200" cy="922"/>
          </a:xfrm>
        </p:grpSpPr>
        <p:pic>
          <p:nvPicPr>
            <p:cNvPr id="417963" name="Picture 17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" y="1536"/>
              <a:ext cx="922" cy="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7964" name="Rectangle 172"/>
            <p:cNvSpPr>
              <a:spLocks noChangeArrowheads="1"/>
            </p:cNvSpPr>
            <p:nvPr/>
          </p:nvSpPr>
          <p:spPr bwMode="auto">
            <a:xfrm>
              <a:off x="470" y="1910"/>
              <a:ext cx="7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660066"/>
                  </a:solidFill>
                </a:rPr>
                <a:t>plasmid</a:t>
              </a:r>
            </a:p>
          </p:txBody>
        </p:sp>
        <p:pic>
          <p:nvPicPr>
            <p:cNvPr id="417965" name="Picture 173" descr="2118950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96" y="1546"/>
              <a:ext cx="528" cy="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7966" name="Group 174"/>
          <p:cNvGrpSpPr>
            <a:grpSpLocks/>
          </p:cNvGrpSpPr>
          <p:nvPr/>
        </p:nvGrpSpPr>
        <p:grpSpPr bwMode="auto">
          <a:xfrm>
            <a:off x="930275" y="1231900"/>
            <a:ext cx="2538413" cy="1692275"/>
            <a:chOff x="586" y="768"/>
            <a:chExt cx="1599" cy="1066"/>
          </a:xfrm>
        </p:grpSpPr>
        <p:pic>
          <p:nvPicPr>
            <p:cNvPr id="417967" name="Picture 17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9" y="912"/>
              <a:ext cx="496" cy="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7968" name="Rectangle 176"/>
            <p:cNvSpPr>
              <a:spLocks noChangeArrowheads="1"/>
            </p:cNvSpPr>
            <p:nvPr/>
          </p:nvSpPr>
          <p:spPr bwMode="auto">
            <a:xfrm>
              <a:off x="586" y="768"/>
              <a:ext cx="128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660066"/>
                  </a:solidFill>
                </a:rPr>
                <a:t>gene from</a:t>
              </a:r>
              <a:br>
                <a:rPr lang="en-US" sz="2000" b="1">
                  <a:solidFill>
                    <a:srgbClr val="660066"/>
                  </a:solidFill>
                </a:rPr>
              </a:br>
              <a:r>
                <a:rPr lang="en-US" sz="2000" b="1">
                  <a:solidFill>
                    <a:srgbClr val="660066"/>
                  </a:solidFill>
                </a:rPr>
                <a:t>other organism</a:t>
              </a:r>
            </a:p>
          </p:txBody>
        </p:sp>
        <p:sp>
          <p:nvSpPr>
            <p:cNvPr id="417969" name="Text Box 177"/>
            <p:cNvSpPr txBox="1">
              <a:spLocks noChangeArrowheads="1"/>
            </p:cNvSpPr>
            <p:nvPr/>
          </p:nvSpPr>
          <p:spPr bwMode="auto">
            <a:xfrm>
              <a:off x="1392" y="1392"/>
              <a:ext cx="303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4000" b="1">
                  <a:solidFill>
                    <a:srgbClr val="0F116A"/>
                  </a:solidFill>
                </a:rPr>
                <a:t>+</a:t>
              </a:r>
              <a:endParaRPr lang="en-US" sz="3600">
                <a:solidFill>
                  <a:srgbClr val="40458C"/>
                </a:solidFill>
              </a:endParaRPr>
            </a:p>
          </p:txBody>
        </p:sp>
        <p:pic>
          <p:nvPicPr>
            <p:cNvPr id="417970" name="Picture 178" descr="2118950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296" y="1200"/>
              <a:ext cx="528" cy="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7971" name="Group 179"/>
          <p:cNvGrpSpPr>
            <a:grpSpLocks/>
          </p:cNvGrpSpPr>
          <p:nvPr/>
        </p:nvGrpSpPr>
        <p:grpSpPr bwMode="auto">
          <a:xfrm>
            <a:off x="2819400" y="1384300"/>
            <a:ext cx="2811463" cy="2225675"/>
            <a:chOff x="1776" y="864"/>
            <a:chExt cx="1771" cy="1402"/>
          </a:xfrm>
        </p:grpSpPr>
        <p:grpSp>
          <p:nvGrpSpPr>
            <p:cNvPr id="417972" name="Group 180"/>
            <p:cNvGrpSpPr>
              <a:grpSpLocks/>
            </p:cNvGrpSpPr>
            <p:nvPr/>
          </p:nvGrpSpPr>
          <p:grpSpPr bwMode="auto">
            <a:xfrm>
              <a:off x="1776" y="864"/>
              <a:ext cx="1771" cy="1402"/>
              <a:chOff x="1776" y="864"/>
              <a:chExt cx="1771" cy="1402"/>
            </a:xfrm>
          </p:grpSpPr>
          <p:grpSp>
            <p:nvGrpSpPr>
              <p:cNvPr id="417973" name="Group 181"/>
              <p:cNvGrpSpPr>
                <a:grpSpLocks/>
              </p:cNvGrpSpPr>
              <p:nvPr/>
            </p:nvGrpSpPr>
            <p:grpSpPr bwMode="auto">
              <a:xfrm>
                <a:off x="1776" y="1344"/>
                <a:ext cx="1738" cy="922"/>
                <a:chOff x="1776" y="1344"/>
                <a:chExt cx="1738" cy="922"/>
              </a:xfrm>
            </p:grpSpPr>
            <p:grpSp>
              <p:nvGrpSpPr>
                <p:cNvPr id="417974" name="Group 182"/>
                <p:cNvGrpSpPr>
                  <a:grpSpLocks/>
                </p:cNvGrpSpPr>
                <p:nvPr/>
              </p:nvGrpSpPr>
              <p:grpSpPr bwMode="auto">
                <a:xfrm>
                  <a:off x="2592" y="1344"/>
                  <a:ext cx="922" cy="922"/>
                  <a:chOff x="3696" y="3024"/>
                  <a:chExt cx="922" cy="922"/>
                </a:xfrm>
              </p:grpSpPr>
              <p:pic>
                <p:nvPicPr>
                  <p:cNvPr id="417975" name="Picture 183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922" cy="92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7976" name="Picture 184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96" y="3024"/>
                    <a:ext cx="496" cy="4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417977" name="AutoShape 185"/>
                <p:cNvSpPr>
                  <a:spLocks noChangeArrowheads="1"/>
                </p:cNvSpPr>
                <p:nvPr/>
              </p:nvSpPr>
              <p:spPr bwMode="auto">
                <a:xfrm>
                  <a:off x="1776" y="1632"/>
                  <a:ext cx="720" cy="240"/>
                </a:xfrm>
                <a:prstGeom prst="rightArrow">
                  <a:avLst>
                    <a:gd name="adj1" fmla="val 50000"/>
                    <a:gd name="adj2" fmla="val 75000"/>
                  </a:avLst>
                </a:prstGeom>
                <a:solidFill>
                  <a:srgbClr val="FFEA18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40458C"/>
                    </a:solidFill>
                  </a:endParaRPr>
                </a:p>
              </p:txBody>
            </p:sp>
          </p:grpSp>
          <p:sp>
            <p:nvSpPr>
              <p:cNvPr id="417978" name="Rectangle 186"/>
              <p:cNvSpPr>
                <a:spLocks noChangeArrowheads="1"/>
              </p:cNvSpPr>
              <p:nvPr/>
            </p:nvSpPr>
            <p:spPr bwMode="auto">
              <a:xfrm>
                <a:off x="2471" y="864"/>
                <a:ext cx="1076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EA18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b="1">
                    <a:solidFill>
                      <a:srgbClr val="660066"/>
                    </a:solidFill>
                  </a:rPr>
                  <a:t>recombinant</a:t>
                </a:r>
                <a:br>
                  <a:rPr lang="en-US" sz="2000" b="1">
                    <a:solidFill>
                      <a:srgbClr val="660066"/>
                    </a:solidFill>
                  </a:rPr>
                </a:br>
                <a:r>
                  <a:rPr lang="en-US" sz="2000" b="1">
                    <a:solidFill>
                      <a:srgbClr val="660066"/>
                    </a:solidFill>
                  </a:rPr>
                  <a:t>plasmid</a:t>
                </a:r>
              </a:p>
            </p:txBody>
          </p:sp>
        </p:grpSp>
        <p:sp>
          <p:nvSpPr>
            <p:cNvPr id="417979" name="Rectangle 187"/>
            <p:cNvSpPr>
              <a:spLocks noChangeArrowheads="1"/>
            </p:cNvSpPr>
            <p:nvPr/>
          </p:nvSpPr>
          <p:spPr bwMode="auto">
            <a:xfrm>
              <a:off x="2752" y="1680"/>
              <a:ext cx="5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>
                  <a:solidFill>
                    <a:srgbClr val="CC0000"/>
                  </a:solidFill>
                </a:rPr>
                <a:t>vector</a:t>
              </a:r>
              <a:endParaRPr lang="en-US" sz="2000" b="1">
                <a:solidFill>
                  <a:srgbClr val="660066"/>
                </a:solidFill>
              </a:endParaRPr>
            </a:p>
          </p:txBody>
        </p:sp>
      </p:grpSp>
      <p:grpSp>
        <p:nvGrpSpPr>
          <p:cNvPr id="417982" name="Group 190"/>
          <p:cNvGrpSpPr>
            <a:grpSpLocks/>
          </p:cNvGrpSpPr>
          <p:nvPr/>
        </p:nvGrpSpPr>
        <p:grpSpPr bwMode="auto">
          <a:xfrm>
            <a:off x="4227513" y="5684838"/>
            <a:ext cx="3014662" cy="1122362"/>
            <a:chOff x="2663" y="3581"/>
            <a:chExt cx="1899" cy="707"/>
          </a:xfrm>
        </p:grpSpPr>
        <p:pic>
          <p:nvPicPr>
            <p:cNvPr id="417981" name="Picture 18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" y="3581"/>
              <a:ext cx="909" cy="682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5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7980" name="Picture 18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3" y="4050"/>
              <a:ext cx="1424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EA18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058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79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79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79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79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177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79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7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Transgenics</a:t>
            </a:r>
            <a:r>
              <a:rPr lang="en-US" dirty="0" smtClean="0"/>
              <a:t> – </a:t>
            </a:r>
            <a:r>
              <a:rPr lang="en-US" sz="2000" i="1" dirty="0" smtClean="0"/>
              <a:t>organisms with foreign DNA</a:t>
            </a:r>
            <a:endParaRPr lang="en-US" sz="2000" i="1" dirty="0"/>
          </a:p>
        </p:txBody>
      </p:sp>
      <p:sp>
        <p:nvSpPr>
          <p:cNvPr id="4280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51054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/>
              <a:t>Genetically modified organisms (GMO)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enabling plants to produce new proteins</a:t>
            </a:r>
          </a:p>
          <a:p>
            <a:pPr lvl="2">
              <a:lnSpc>
                <a:spcPct val="110000"/>
              </a:lnSpc>
            </a:pPr>
            <a:r>
              <a:rPr lang="en-US" u="sng" dirty="0">
                <a:solidFill>
                  <a:schemeClr val="tx2"/>
                </a:solidFill>
              </a:rPr>
              <a:t>Protect crops from insects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>
                <a:solidFill>
                  <a:srgbClr val="CC0000"/>
                </a:solidFill>
              </a:rPr>
              <a:t>BT corn</a:t>
            </a:r>
            <a:r>
              <a:rPr lang="en-US" dirty="0"/>
              <a:t> </a:t>
            </a:r>
          </a:p>
          <a:p>
            <a:pPr lvl="3">
              <a:lnSpc>
                <a:spcPct val="110000"/>
              </a:lnSpc>
            </a:pPr>
            <a:r>
              <a:rPr lang="en-US" dirty="0"/>
              <a:t>corn produces a bacterial toxin that kills corn borer (caterpillar pest of corn)</a:t>
            </a:r>
          </a:p>
          <a:p>
            <a:pPr lvl="2">
              <a:lnSpc>
                <a:spcPct val="110000"/>
              </a:lnSpc>
            </a:pPr>
            <a:r>
              <a:rPr lang="en-US" u="sng" dirty="0">
                <a:solidFill>
                  <a:schemeClr val="tx2"/>
                </a:solidFill>
              </a:rPr>
              <a:t>Extend growing season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 err="1">
                <a:solidFill>
                  <a:srgbClr val="CC0000"/>
                </a:solidFill>
              </a:rPr>
              <a:t>fishberries</a:t>
            </a:r>
            <a:r>
              <a:rPr lang="en-US" dirty="0"/>
              <a:t> </a:t>
            </a:r>
          </a:p>
          <a:p>
            <a:pPr lvl="3">
              <a:lnSpc>
                <a:spcPct val="110000"/>
              </a:lnSpc>
            </a:pPr>
            <a:r>
              <a:rPr lang="en-US" dirty="0"/>
              <a:t>strawberries with an anti-freezing gene from flounder</a:t>
            </a:r>
          </a:p>
          <a:p>
            <a:pPr lvl="2">
              <a:lnSpc>
                <a:spcPct val="110000"/>
              </a:lnSpc>
            </a:pPr>
            <a:r>
              <a:rPr lang="en-US" u="sng" dirty="0">
                <a:solidFill>
                  <a:schemeClr val="tx2"/>
                </a:solidFill>
              </a:rPr>
              <a:t>Improve quality of food</a:t>
            </a:r>
            <a:r>
              <a:rPr lang="en-US" dirty="0">
                <a:solidFill>
                  <a:schemeClr val="tx2"/>
                </a:solidFill>
              </a:rPr>
              <a:t>: </a:t>
            </a:r>
            <a:r>
              <a:rPr lang="en-US" dirty="0">
                <a:solidFill>
                  <a:srgbClr val="CC0000"/>
                </a:solidFill>
              </a:rPr>
              <a:t>golden rice</a:t>
            </a:r>
            <a:r>
              <a:rPr lang="en-US" dirty="0"/>
              <a:t> </a:t>
            </a:r>
          </a:p>
          <a:p>
            <a:pPr lvl="3">
              <a:lnSpc>
                <a:spcPct val="110000"/>
              </a:lnSpc>
            </a:pPr>
            <a:r>
              <a:rPr lang="en-US" dirty="0"/>
              <a:t>rice producing vitamin A </a:t>
            </a:r>
            <a:br>
              <a:rPr lang="en-US" dirty="0"/>
            </a:br>
            <a:r>
              <a:rPr lang="en-US" dirty="0"/>
              <a:t>improves nutritional value</a:t>
            </a:r>
            <a:endParaRPr lang="en-US" b="0" dirty="0"/>
          </a:p>
        </p:txBody>
      </p:sp>
      <p:pic>
        <p:nvPicPr>
          <p:cNvPr id="4280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56263"/>
            <a:ext cx="2057400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80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979096">
            <a:off x="-77787" y="4116387"/>
            <a:ext cx="2286000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EA1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803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0" t="26183" r="11700" b="5237"/>
          <a:stretch>
            <a:fillRect/>
          </a:stretch>
        </p:blipFill>
        <p:spPr bwMode="auto">
          <a:xfrm>
            <a:off x="6799263" y="5322888"/>
            <a:ext cx="2344737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7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8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8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8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8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8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8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8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8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8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8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35" grpId="0" build="p" autoUpdateAnimBg="0"/>
    </p:bldLst>
  </p:timing>
</p:sld>
</file>

<file path=ppt/theme/theme1.xml><?xml version="1.0" encoding="utf-8"?>
<a:theme xmlns:a="http://schemas.openxmlformats.org/drawingml/2006/main" name="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3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4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6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7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8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817</Words>
  <Application>Microsoft Office PowerPoint</Application>
  <PresentationFormat>On-screen Show (4:3)</PresentationFormat>
  <Paragraphs>223</Paragraphs>
  <Slides>24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18</vt:i4>
      </vt:variant>
      <vt:variant>
        <vt:lpstr>Slide Titles</vt:lpstr>
      </vt:variant>
      <vt:variant>
        <vt:i4>24</vt:i4>
      </vt:variant>
    </vt:vector>
  </HeadingPairs>
  <TitlesOfParts>
    <vt:vector size="42" baseType="lpstr">
      <vt:lpstr>PPT2007AP</vt:lpstr>
      <vt:lpstr>2_PPT2007AP</vt:lpstr>
      <vt:lpstr>3_PPT2007AP</vt:lpstr>
      <vt:lpstr>4_PPT2007AP</vt:lpstr>
      <vt:lpstr>5_PPT2007AP</vt:lpstr>
      <vt:lpstr>6_PPT2007AP</vt:lpstr>
      <vt:lpstr>7_PPT2007AP</vt:lpstr>
      <vt:lpstr>8_PPT2007AP</vt:lpstr>
      <vt:lpstr>9_PPT2007AP</vt:lpstr>
      <vt:lpstr>10_PPT2007AP</vt:lpstr>
      <vt:lpstr>11_PPT2007AP</vt:lpstr>
      <vt:lpstr>12_PPT2007AP</vt:lpstr>
      <vt:lpstr>13_PPT2007AP</vt:lpstr>
      <vt:lpstr>14_PPT2007AP</vt:lpstr>
      <vt:lpstr>15_PPT2007AP</vt:lpstr>
      <vt:lpstr>16_PPT2007AP</vt:lpstr>
      <vt:lpstr>17_PPT2007AP</vt:lpstr>
      <vt:lpstr>18_PPT2007AP</vt:lpstr>
      <vt:lpstr>Biotechnology</vt:lpstr>
      <vt:lpstr>Biotechnology today</vt:lpstr>
      <vt:lpstr>Recombinant Technology</vt:lpstr>
      <vt:lpstr>PowerPoint Presentation</vt:lpstr>
      <vt:lpstr>Restriction Enzymes – Cut the DNA!</vt:lpstr>
      <vt:lpstr>Recombinant tech.</vt:lpstr>
      <vt:lpstr>Recombinant Plasmid</vt:lpstr>
      <vt:lpstr>Grow bacteria…make more</vt:lpstr>
      <vt:lpstr>Transgenics – organisms with foreign DNA</vt:lpstr>
      <vt:lpstr>Green with envy??</vt:lpstr>
      <vt:lpstr>Many uses of restriction enzymes…</vt:lpstr>
      <vt:lpstr>Comparing cut up DNA</vt:lpstr>
      <vt:lpstr>Gel electrophoresis</vt:lpstr>
      <vt:lpstr>Gel Electrophoresis</vt:lpstr>
      <vt:lpstr>Uses: Evolutionary relationships</vt:lpstr>
      <vt:lpstr>Uses: Medical diagnostic</vt:lpstr>
      <vt:lpstr>Uses: Forensics</vt:lpstr>
      <vt:lpstr>Electrophoresis use in forensics</vt:lpstr>
      <vt:lpstr>Uses: Paternity </vt:lpstr>
      <vt:lpstr>Copy DNA without plasmids? PCR!</vt:lpstr>
      <vt:lpstr>PCR process</vt:lpstr>
      <vt:lpstr>Clone</vt:lpstr>
      <vt:lpstr>Cloning Process</vt:lpstr>
      <vt:lpstr>Big Ideas of Biotechnology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Biotechnology</dc:title>
  <dc:creator>Miller, Lisa - Mission Viejo High School</dc:creator>
  <cp:lastModifiedBy>Lisa</cp:lastModifiedBy>
  <cp:revision>12</cp:revision>
  <dcterms:created xsi:type="dcterms:W3CDTF">2012-11-29T18:42:39Z</dcterms:created>
  <dcterms:modified xsi:type="dcterms:W3CDTF">2012-12-04T05:20:00Z</dcterms:modified>
</cp:coreProperties>
</file>